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sldIdLst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5" r:id="rId22"/>
    <p:sldId id="284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/>
    <p:restoredTop sz="94647"/>
  </p:normalViewPr>
  <p:slideViewPr>
    <p:cSldViewPr snapToGrid="0" snapToObjects="1">
      <p:cViewPr varScale="1">
        <p:scale>
          <a:sx n="66" d="100"/>
          <a:sy n="66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E2CE7-BEFB-574F-A204-31B6C67BB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09C4B-BCD3-AB45-9D13-ABDBBDD02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E8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0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0AD0-CDF4-D344-AC92-E8C98A3C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7FD9-BA4F-5449-B39A-D39EBBB2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13503"/>
            <a:ext cx="5485440" cy="46475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4A672-2CC1-DE46-AD3E-B45D95103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11E4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909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56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1" y="2362201"/>
            <a:ext cx="5027084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347884" y="2362201"/>
            <a:ext cx="5027083" cy="37242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51201" y="624840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84" y="62420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EAB8FBDE-BD3D-42EA-B956-77C5C13D10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33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17601" y="2362201"/>
            <a:ext cx="10257367" cy="37242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51201" y="624840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84" y="62420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758215E0-FCF6-4865-A35F-8264D3A8AD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9996-2DEC-C044-A4FF-D310DEA28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90219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E11FB-62E4-E148-A760-2A1EA054C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9021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071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1880-09EE-6549-A535-EF591CC4A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696569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C0B0D-31A5-DF40-857F-DCCB24D83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696569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11E4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402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80408-B17C-B74A-97E2-49C4599B1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90219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3B99E-BECF-6D4C-B244-0CD4F53A9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716567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7D2F3-AD35-E945-8D7E-F2AB9AC27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9686" y="1825625"/>
            <a:ext cx="470873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743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62A4-715C-C74E-8F56-ABCBBB74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697176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C3814-30F1-A248-A808-2F63D2B3C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7064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4F47C-6F63-4848-A70B-D856D681B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70643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6F786-CB1B-8E4A-ADAF-3B45F3900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8232" y="1681163"/>
            <a:ext cx="47087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D1C66A-51FA-244B-BBB5-4E9C89EB8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8232" y="2505075"/>
            <a:ext cx="470873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11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B4860-2871-F040-BAAC-328FE41C1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90219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5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Gr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569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with Bottom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A7BD2B-888B-4548-8F81-722BAA435D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8275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024D47-A77C-2044-ABB8-8BA68B4022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429" y="6096001"/>
            <a:ext cx="10014097" cy="44656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Photo caption - information</a:t>
            </a:r>
          </a:p>
        </p:txBody>
      </p:sp>
    </p:spTree>
    <p:extLst>
      <p:ext uri="{BB962C8B-B14F-4D97-AF65-F5344CB8AC3E}">
        <p14:creationId xmlns:p14="http://schemas.microsoft.com/office/powerpoint/2010/main" val="192957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&amp; Informa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8EA1-9FE9-8B48-8038-48F873B68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055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4C346-AD1F-604C-B04F-D99DE0337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13503"/>
            <a:ext cx="5485440" cy="46475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CE43E-E907-554F-8640-E16B480D5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11E4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844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C8936D-8337-A942-82FE-8A1786DCC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69021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B4862DE7-0283-C74B-90F8-F30A08CC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6902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8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68" r:id="rId10"/>
    <p:sldLayoutId id="2147483670" r:id="rId11"/>
    <p:sldLayoutId id="2147483671" r:id="rId12"/>
    <p:sldLayoutId id="214748367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5B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11E4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11E4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11E4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11E4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11E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ccesslex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lawarelaw.widener.edu/dataform" TargetMode="External"/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Arial Black" pitchFamily="34" charset="0"/>
              </a:rPr>
              <a:t>Eleanor A. Kelly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Director of Financial Aid</a:t>
            </a: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800" dirty="0"/>
              <a:t>Delaware Law School</a:t>
            </a:r>
            <a:r>
              <a:rPr lang="en-US" sz="4800" dirty="0">
                <a:solidFill>
                  <a:srgbClr val="F5DF71"/>
                </a:solidFill>
              </a:rPr>
              <a:t/>
            </a:r>
            <a:br>
              <a:rPr lang="en-US" sz="4800" dirty="0">
                <a:solidFill>
                  <a:srgbClr val="F5DF71"/>
                </a:solidFill>
              </a:rPr>
            </a:br>
            <a:r>
              <a:rPr lang="en-US" sz="4800" dirty="0">
                <a:solidFill>
                  <a:schemeClr val="bg2"/>
                </a:solidFill>
              </a:rPr>
              <a:t>Financing your Legal Education</a:t>
            </a:r>
            <a:r>
              <a:rPr lang="en-US" sz="4800" dirty="0">
                <a:solidFill>
                  <a:srgbClr val="F5DF7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66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Outside Organizations</a:t>
            </a:r>
          </a:p>
          <a:p>
            <a:r>
              <a:rPr lang="en-US" dirty="0" smtClean="0"/>
              <a:t> </a:t>
            </a:r>
            <a:r>
              <a:rPr lang="en-US" dirty="0"/>
              <a:t>may offer scholarship/grant or fellowship </a:t>
            </a:r>
            <a:r>
              <a:rPr lang="en-US" dirty="0" smtClean="0"/>
              <a:t>opportunities	</a:t>
            </a:r>
          </a:p>
          <a:p>
            <a:r>
              <a:rPr lang="en-US" dirty="0" smtClean="0"/>
              <a:t>Check out Widener Law’s Outside Database </a:t>
            </a:r>
          </a:p>
          <a:p>
            <a:pPr marL="0" indent="0">
              <a:buNone/>
            </a:pPr>
            <a:r>
              <a:rPr lang="en-US" dirty="0" smtClean="0"/>
              <a:t>on our website.  (currently being updated)</a:t>
            </a:r>
          </a:p>
          <a:p>
            <a:r>
              <a:rPr lang="en-US" dirty="0" err="1" smtClean="0"/>
              <a:t>AccessLex</a:t>
            </a:r>
            <a:r>
              <a:rPr lang="en-US" dirty="0" smtClean="0"/>
              <a:t> Scholarship Database available at </a:t>
            </a:r>
            <a:r>
              <a:rPr lang="en-US" dirty="0" smtClean="0">
                <a:hlinkClick r:id="rId2"/>
              </a:rPr>
              <a:t>http://accesslex.org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Private Lenders</a:t>
            </a:r>
          </a:p>
          <a:p>
            <a:r>
              <a:rPr lang="en-US" dirty="0" smtClean="0"/>
              <a:t>Carefully evaluate repayment terms and conditions to be an informed borrower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Applying for Financial Aid	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Complete Free Application for Financial Aid – online at </a:t>
            </a:r>
            <a:r>
              <a:rPr lang="en-US" sz="2400" dirty="0">
                <a:hlinkClick r:id="rId2"/>
              </a:rPr>
              <a:t>https://studentaid.gov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Determines your eligibility for federal financial aid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Checks other databases for verification of citizenship or eligible non-citizenship, Selective Service, Veteran’s status, </a:t>
            </a:r>
            <a:r>
              <a:rPr lang="en-US" sz="2000" dirty="0" err="1"/>
              <a:t>ect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Complete Delaware Law School Financial Aid Data Form at </a:t>
            </a:r>
            <a:r>
              <a:rPr lang="en-US" sz="2400" dirty="0">
                <a:hlinkClick r:id="rId3"/>
              </a:rPr>
              <a:t>http://delawarelaw.widener.edu/dataform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Provides FAO important info regarding enrollment plans and loan amounts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10237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Applying for Direct Loans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Complete Direct Loan Subsidized/Unsubsidized MPN – Master Promissory note if you plan to borrow federal loans to help pay your tuition at </a:t>
            </a:r>
            <a:r>
              <a:rPr lang="en-US" sz="2400" dirty="0">
                <a:hlinkClick r:id="rId2"/>
              </a:rPr>
              <a:t>https://studentaid.gov</a:t>
            </a:r>
            <a:endParaRPr lang="en-US" sz="2400" dirty="0"/>
          </a:p>
          <a:p>
            <a:r>
              <a:rPr lang="en-US" sz="2400" dirty="0"/>
              <a:t>You will not indicate an amount.  The maximum amount for graduate students is $20,500.</a:t>
            </a:r>
          </a:p>
          <a:p>
            <a:r>
              <a:rPr lang="en-US" sz="2400" dirty="0"/>
              <a:t>If you wish to borrow less than the maximum; please indicate amount requested on the Delaware Law School Data Form.</a:t>
            </a:r>
          </a:p>
        </p:txBody>
      </p:sp>
    </p:spTree>
    <p:extLst>
      <p:ext uri="{BB962C8B-B14F-4D97-AF65-F5344CB8AC3E}">
        <p14:creationId xmlns:p14="http://schemas.microsoft.com/office/powerpoint/2010/main" val="2982787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Applying for Direct Loans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2362201" y="2362200"/>
            <a:ext cx="7693025" cy="4343400"/>
          </a:xfrm>
        </p:spPr>
        <p:txBody>
          <a:bodyPr/>
          <a:lstStyle/>
          <a:p>
            <a:r>
              <a:rPr lang="en-US" dirty="0"/>
              <a:t>Graduate PLUS Loan Process – two </a:t>
            </a:r>
            <a:r>
              <a:rPr lang="en-US" dirty="0" smtClean="0"/>
              <a:t>steps!</a:t>
            </a:r>
            <a:endParaRPr lang="en-US" dirty="0"/>
          </a:p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studentaid.gov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Step 1: </a:t>
            </a:r>
            <a:r>
              <a:rPr lang="en-US" dirty="0" smtClean="0"/>
              <a:t>Apply for a </a:t>
            </a:r>
            <a:r>
              <a:rPr lang="en-US" dirty="0" err="1" smtClean="0"/>
              <a:t>GradPLUS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	You will authorize a credit check and indicate an amount that you want to borrow</a:t>
            </a:r>
          </a:p>
          <a:p>
            <a:pPr lvl="1">
              <a:buFontTx/>
              <a:buNone/>
            </a:pPr>
            <a:r>
              <a:rPr lang="en-US" dirty="0"/>
              <a:t>Step 2: Complete a MPN for </a:t>
            </a:r>
            <a:r>
              <a:rPr lang="en-US" dirty="0" err="1" smtClean="0"/>
              <a:t>GradPLUS</a:t>
            </a:r>
            <a:r>
              <a:rPr lang="en-US" dirty="0" smtClean="0"/>
              <a:t> </a:t>
            </a:r>
            <a:r>
              <a:rPr lang="en-US" dirty="0"/>
              <a:t>Loan</a:t>
            </a:r>
          </a:p>
          <a:p>
            <a:pPr lvl="1" algn="ctr">
              <a:buFontTx/>
              <a:buNone/>
            </a:pPr>
            <a:r>
              <a:rPr lang="en-US" dirty="0"/>
              <a:t>			</a:t>
            </a:r>
            <a:r>
              <a:rPr lang="en-US" b="1" dirty="0" smtClean="0"/>
              <a:t>Please do not request </a:t>
            </a:r>
            <a:r>
              <a:rPr lang="en-US" b="1" dirty="0" err="1" smtClean="0"/>
              <a:t>GradPLUS</a:t>
            </a:r>
            <a:r>
              <a:rPr lang="en-US" b="1" dirty="0" smtClean="0"/>
              <a:t> until after May 1, 2021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557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</a:t>
            </a:r>
            <a:r>
              <a:rPr lang="en-US" dirty="0" smtClean="0"/>
              <a:t>financial aid can I have?</a:t>
            </a:r>
            <a:r>
              <a:rPr lang="en-US" dirty="0"/>
              <a:t>	 </a:t>
            </a:r>
          </a:p>
        </p:txBody>
      </p:sp>
      <p:sp>
        <p:nvSpPr>
          <p:cNvPr id="130207" name="Rectangle 15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of Attendance includes tuition and fees, books and living </a:t>
            </a:r>
            <a:r>
              <a:rPr lang="en-US" dirty="0" smtClean="0"/>
              <a:t>expenses for 9 months. </a:t>
            </a:r>
            <a:endParaRPr lang="en-US" dirty="0"/>
          </a:p>
          <a:p>
            <a:r>
              <a:rPr lang="en-US" dirty="0" smtClean="0"/>
              <a:t>Evaluate </a:t>
            </a:r>
            <a:r>
              <a:rPr lang="en-US" dirty="0"/>
              <a:t>your own budget to determine if you have other resources that you can use to help pay some expenses.  </a:t>
            </a:r>
            <a:endParaRPr lang="en-US" dirty="0" smtClean="0"/>
          </a:p>
          <a:p>
            <a:r>
              <a:rPr lang="en-US" dirty="0" smtClean="0"/>
              <a:t>If borrowing loans, your </a:t>
            </a:r>
            <a:r>
              <a:rPr lang="en-US" dirty="0"/>
              <a:t>lifestyle choices will determine your level of borrowing. 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36" name="AutoShap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 – Regular </a:t>
            </a:r>
            <a:r>
              <a:rPr lang="en-US" dirty="0" smtClean="0"/>
              <a:t>Division 2021-2022</a:t>
            </a:r>
            <a:endParaRPr lang="en-US" dirty="0"/>
          </a:p>
        </p:txBody>
      </p:sp>
      <p:graphicFrame>
        <p:nvGraphicFramePr>
          <p:cNvPr id="132288" name="Group 19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68249648"/>
              </p:ext>
            </p:extLst>
          </p:nvPr>
        </p:nvGraphicFramePr>
        <p:xfrm>
          <a:off x="2362201" y="2362200"/>
          <a:ext cx="7693025" cy="4150996"/>
        </p:xfrm>
        <a:graphic>
          <a:graphicData uri="http://schemas.openxmlformats.org/drawingml/2006/table">
            <a:tbl>
              <a:tblPr/>
              <a:tblGrid>
                <a:gridCol w="334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Off-Campus or Dorms</a:t>
                      </a: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Commuting from parent’s home</a:t>
                      </a: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Tuition (32 credits)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$55,200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$55,200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2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SBA Fee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$60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$60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Books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$1,650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$1,650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Room &amp; Board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12,717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$4,563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Personal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$3,708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$3,708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Transportation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$3,024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$3,024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Loan Fees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$1,185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$1,185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Total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$77,544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$69,390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3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36" name="AutoShape 4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COA – </a:t>
            </a:r>
            <a:r>
              <a:rPr lang="en-US" dirty="0" smtClean="0"/>
              <a:t>Extended </a:t>
            </a:r>
            <a:r>
              <a:rPr lang="en-US" dirty="0"/>
              <a:t>Division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2021-2022</a:t>
            </a:r>
            <a:endParaRPr lang="en-US" dirty="0"/>
          </a:p>
        </p:txBody>
      </p:sp>
      <p:graphicFrame>
        <p:nvGraphicFramePr>
          <p:cNvPr id="132288" name="Group 19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93999997"/>
              </p:ext>
            </p:extLst>
          </p:nvPr>
        </p:nvGraphicFramePr>
        <p:xfrm>
          <a:off x="2362201" y="2362200"/>
          <a:ext cx="7693025" cy="4150996"/>
        </p:xfrm>
        <a:graphic>
          <a:graphicData uri="http://schemas.openxmlformats.org/drawingml/2006/table">
            <a:tbl>
              <a:tblPr/>
              <a:tblGrid>
                <a:gridCol w="334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Off-Campus or Dorms</a:t>
                      </a: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Commuting from parent’s home</a:t>
                      </a: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Tuition (24 credits)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$41,400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$41,400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2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SBA Fee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$60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$60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Books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$1,274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$1,274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Room &amp; Board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$12,717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$4,563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Personal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$3,708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$3,708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Transportation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$3,024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$3,024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Loan Fees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$1,185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$1,185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Total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$63,414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$55,260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355" marR="923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85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minimize borrowing.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difference between the cost of attendance and your tuition bill.</a:t>
            </a:r>
          </a:p>
          <a:p>
            <a:r>
              <a:rPr lang="en-US" dirty="0" smtClean="0"/>
              <a:t>Develop </a:t>
            </a:r>
            <a:r>
              <a:rPr lang="en-US" dirty="0"/>
              <a:t>a student budget and start ‘living like a law student” now.</a:t>
            </a:r>
          </a:p>
          <a:p>
            <a:r>
              <a:rPr lang="en-US" dirty="0" smtClean="0"/>
              <a:t>Plan to live on-campus or with a </a:t>
            </a:r>
            <a:r>
              <a:rPr lang="en-US" dirty="0" err="1" smtClean="0"/>
              <a:t>roomate</a:t>
            </a:r>
            <a:r>
              <a:rPr lang="en-US" dirty="0" smtClean="0"/>
              <a:t> (s)</a:t>
            </a:r>
          </a:p>
          <a:p>
            <a:pPr lvl="1"/>
            <a:r>
              <a:rPr lang="en-US" dirty="0" smtClean="0"/>
              <a:t>Connect on Widener’s accepted applicant </a:t>
            </a:r>
            <a:r>
              <a:rPr lang="en-US" dirty="0" err="1" smtClean="0"/>
              <a:t>facebook</a:t>
            </a:r>
            <a:r>
              <a:rPr lang="en-US" dirty="0" smtClean="0"/>
              <a:t> page</a:t>
            </a:r>
          </a:p>
          <a:p>
            <a:r>
              <a:rPr lang="en-US" dirty="0" smtClean="0"/>
              <a:t>Pay off consumer debt (</a:t>
            </a:r>
            <a:r>
              <a:rPr lang="en-US" dirty="0" err="1" smtClean="0"/>
              <a:t>ie</a:t>
            </a:r>
            <a:r>
              <a:rPr lang="en-US" dirty="0" smtClean="0"/>
              <a:t>. Credit cards)</a:t>
            </a:r>
          </a:p>
        </p:txBody>
      </p:sp>
    </p:spTree>
    <p:extLst>
      <p:ext uri="{BB962C8B-B14F-4D97-AF65-F5344CB8AC3E}">
        <p14:creationId xmlns:p14="http://schemas.microsoft.com/office/powerpoint/2010/main" val="37439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5540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Aid Worksheet</a:t>
            </a:r>
            <a:endParaRPr lang="en-US" dirty="0"/>
          </a:p>
        </p:txBody>
      </p:sp>
      <p:graphicFrame>
        <p:nvGraphicFramePr>
          <p:cNvPr id="13" name="Table Placeholder 1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71726884"/>
              </p:ext>
            </p:extLst>
          </p:nvPr>
        </p:nvGraphicFramePr>
        <p:xfrm>
          <a:off x="1016000" y="1316059"/>
          <a:ext cx="8632202" cy="5436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6737">
                  <a:extLst>
                    <a:ext uri="{9D8B030D-6E8A-4147-A177-3AD203B41FA5}">
                      <a16:colId xmlns:a16="http://schemas.microsoft.com/office/drawing/2014/main" val="293298521"/>
                    </a:ext>
                  </a:extLst>
                </a:gridCol>
                <a:gridCol w="985411">
                  <a:extLst>
                    <a:ext uri="{9D8B030D-6E8A-4147-A177-3AD203B41FA5}">
                      <a16:colId xmlns:a16="http://schemas.microsoft.com/office/drawing/2014/main" val="3768190141"/>
                    </a:ext>
                  </a:extLst>
                </a:gridCol>
                <a:gridCol w="1116799">
                  <a:extLst>
                    <a:ext uri="{9D8B030D-6E8A-4147-A177-3AD203B41FA5}">
                      <a16:colId xmlns:a16="http://schemas.microsoft.com/office/drawing/2014/main" val="1663395637"/>
                    </a:ext>
                  </a:extLst>
                </a:gridCol>
                <a:gridCol w="78833">
                  <a:extLst>
                    <a:ext uri="{9D8B030D-6E8A-4147-A177-3AD203B41FA5}">
                      <a16:colId xmlns:a16="http://schemas.microsoft.com/office/drawing/2014/main" val="961117749"/>
                    </a:ext>
                  </a:extLst>
                </a:gridCol>
                <a:gridCol w="2154767">
                  <a:extLst>
                    <a:ext uri="{9D8B030D-6E8A-4147-A177-3AD203B41FA5}">
                      <a16:colId xmlns:a16="http://schemas.microsoft.com/office/drawing/2014/main" val="4020098860"/>
                    </a:ext>
                  </a:extLst>
                </a:gridCol>
                <a:gridCol w="1090521">
                  <a:extLst>
                    <a:ext uri="{9D8B030D-6E8A-4147-A177-3AD203B41FA5}">
                      <a16:colId xmlns:a16="http://schemas.microsoft.com/office/drawing/2014/main" val="4073779532"/>
                    </a:ext>
                  </a:extLst>
                </a:gridCol>
                <a:gridCol w="959134">
                  <a:extLst>
                    <a:ext uri="{9D8B030D-6E8A-4147-A177-3AD203B41FA5}">
                      <a16:colId xmlns:a16="http://schemas.microsoft.com/office/drawing/2014/main" val="3792178402"/>
                    </a:ext>
                  </a:extLst>
                </a:gridCol>
              </a:tblGrid>
              <a:tr h="1413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Financial Aid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925859128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Fall 2021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Spring 2022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876666934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Example: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3685009201"/>
                  </a:ext>
                </a:extLst>
              </a:tr>
              <a:tr h="189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Merit Based Scholarship=10,000.00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235468881"/>
                  </a:ext>
                </a:extLst>
              </a:tr>
              <a:tr h="15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Unsub Loan = 20,500.00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3336877373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Grad PLUS = 26,000.00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3596916632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Fall 21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Spring 22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2543446953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Budget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Budget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28628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Number of Credits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Number of Credits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3860444200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Estimated Cost per credit Hour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$1,725.00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Estimated Cost per credit Hour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$1,725.00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136854457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SBA Fee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$60.00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SBA Fee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$60.00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24409026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Tuition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$27,660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Tuition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$27,660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1685599453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Living Expenses -Dorm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Living Expenses - Dorm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557328548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Totals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$27,660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Totals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$27,660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2453559272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440770618"/>
                  </a:ext>
                </a:extLst>
              </a:tr>
              <a:tr h="1814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Expected Financial Aid Fall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Gross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Net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Expected Financial Aid Spring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Gross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Net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108734876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Scholarships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$5,000.00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Scholarships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$5,000.00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2675196351"/>
                  </a:ext>
                </a:extLst>
              </a:tr>
              <a:tr h="1814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Federal Direct Unsubsidized Loan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$10,250.00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$10,141.45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Federal Direct Unsubsidized Loan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$10,250.00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$10,141.45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1161770609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Other-Seat Deposit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$400.00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$400.00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Other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$0.00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3791188696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517633858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Subtotals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$15,650.00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$15,541.45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Subtotals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$15,250.00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$15,141.45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3782816602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3729783067"/>
                  </a:ext>
                </a:extLst>
              </a:tr>
              <a:tr h="1814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Tuition Balance Due After Aid Above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$12,118.55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Tuition Balance Due After Aid Above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$12,518.55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1646348111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1448126904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3781752950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Additional Resources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Additional Resources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2159287716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Graduate Plus Loan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$13,000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$12,449.32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Graduate Plus Loan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$13,000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$12,449.32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3831608439"/>
                  </a:ext>
                </a:extLst>
              </a:tr>
              <a:tr h="276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Private Loan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Or Private Loan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2780871286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682966848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Totals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$12,449.32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Totals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$12,449.32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1891951602"/>
                  </a:ext>
                </a:extLst>
              </a:tr>
              <a:tr h="1814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Estimated Refund/Balance Due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($331)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Estimated Refund/Balance Due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$69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ctr"/>
                </a:tc>
                <a:extLst>
                  <a:ext uri="{0D108BD9-81ED-4DB2-BD59-A6C34878D82A}">
                    <a16:rowId xmlns:a16="http://schemas.microsoft.com/office/drawing/2014/main" val="225558544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2636984796"/>
                  </a:ext>
                </a:extLst>
              </a:tr>
              <a:tr h="14028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730" marR="4730" marT="4730" marB="0" anchor="b"/>
                </a:tc>
                <a:extLst>
                  <a:ext uri="{0D108BD9-81ED-4DB2-BD59-A6C34878D82A}">
                    <a16:rowId xmlns:a16="http://schemas.microsoft.com/office/drawing/2014/main" val="2900549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49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When/How will I get my Award Letter Offer?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706432" cy="26224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Award Letter Offers are posted on </a:t>
            </a:r>
            <a:r>
              <a:rPr lang="en-US" dirty="0" err="1" smtClean="0"/>
              <a:t>MyWidener</a:t>
            </a:r>
            <a:r>
              <a:rPr lang="en-US" dirty="0" smtClean="0"/>
              <a:t> portal </a:t>
            </a:r>
          </a:p>
          <a:p>
            <a:r>
              <a:rPr lang="en-US" dirty="0" smtClean="0"/>
              <a:t>You will receive an email with a link to access award letter offer.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What is my bill?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8232" y="2505075"/>
            <a:ext cx="4708732" cy="2938596"/>
          </a:xfrm>
        </p:spPr>
        <p:txBody>
          <a:bodyPr/>
          <a:lstStyle/>
          <a:p>
            <a:r>
              <a:rPr lang="en-US" dirty="0"/>
              <a:t>Cost of Attendance is not your bill from Delaware Law.</a:t>
            </a:r>
          </a:p>
          <a:p>
            <a:r>
              <a:rPr lang="en-US" dirty="0"/>
              <a:t>Widener University Bursar’s Office will post an E-Bill for tuition, fees and on-campus housing on </a:t>
            </a:r>
            <a:r>
              <a:rPr lang="en-US" dirty="0" err="1"/>
              <a:t>MyWidener</a:t>
            </a:r>
            <a:r>
              <a:rPr lang="en-US" dirty="0"/>
              <a:t> portal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873" y="685800"/>
            <a:ext cx="8834927" cy="731838"/>
          </a:xfrm>
        </p:spPr>
        <p:txBody>
          <a:bodyPr/>
          <a:lstStyle/>
          <a:p>
            <a:r>
              <a:rPr lang="en-US" dirty="0" smtClean="0"/>
              <a:t>Financing Your Legal Education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12606" y="1700613"/>
            <a:ext cx="8802168" cy="1042587"/>
          </a:xfrm>
        </p:spPr>
        <p:txBody>
          <a:bodyPr>
            <a:normAutofit/>
          </a:bodyPr>
          <a:lstStyle/>
          <a:p>
            <a:r>
              <a:rPr lang="en-US" dirty="0" smtClean="0"/>
              <a:t>Congratulation on your acceptance to Delaware Law School!</a:t>
            </a:r>
          </a:p>
          <a:p>
            <a:r>
              <a:rPr lang="en-US" dirty="0" smtClean="0"/>
              <a:t>Now – how do you pay for 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12606" y="3170490"/>
            <a:ext cx="4178892" cy="17526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Good News</a:t>
            </a:r>
          </a:p>
          <a:p>
            <a:r>
              <a:rPr lang="en-US" dirty="0" smtClean="0"/>
              <a:t>There is money available to help pay for Law School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69026" y="3170490"/>
            <a:ext cx="4041775" cy="14478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Bad News</a:t>
            </a:r>
          </a:p>
          <a:p>
            <a:r>
              <a:rPr lang="en-US" dirty="0" smtClean="0"/>
              <a:t>Likely to include loans which must be paid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Thank you.</a:t>
            </a:r>
          </a:p>
        </p:txBody>
      </p:sp>
      <p:sp>
        <p:nvSpPr>
          <p:cNvPr id="59394" name="AutoShape 1026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Questions????</a:t>
            </a:r>
          </a:p>
        </p:txBody>
      </p:sp>
    </p:spTree>
    <p:extLst>
      <p:ext uri="{BB962C8B-B14F-4D97-AF65-F5344CB8AC3E}">
        <p14:creationId xmlns:p14="http://schemas.microsoft.com/office/powerpoint/2010/main" val="391276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Sources of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Delaware Law School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Federal Government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Outside Organizations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Your own resources 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391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Financial Aid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 smtClean="0"/>
              <a:t>Delaware Law </a:t>
            </a:r>
            <a:r>
              <a:rPr lang="en-US" dirty="0"/>
              <a:t>School</a:t>
            </a:r>
          </a:p>
          <a:p>
            <a:r>
              <a:rPr lang="en-US" sz="2400" dirty="0"/>
              <a:t>Merit Based Scholarship Program</a:t>
            </a:r>
          </a:p>
          <a:p>
            <a:pPr lvl="1"/>
            <a:r>
              <a:rPr lang="en-US" sz="1800" dirty="0"/>
              <a:t>Intended to reward the many and distinctive academic, personal and </a:t>
            </a:r>
            <a:r>
              <a:rPr lang="en-US" sz="1800" dirty="0" smtClean="0"/>
              <a:t>professional </a:t>
            </a:r>
            <a:r>
              <a:rPr lang="en-US" sz="1800" dirty="0"/>
              <a:t>accomplishments of our incoming students</a:t>
            </a:r>
          </a:p>
          <a:p>
            <a:pPr lvl="1"/>
            <a:r>
              <a:rPr lang="en-US" sz="1800" dirty="0"/>
              <a:t>Based on LSAT Score, Undergraduate GPA and overall Law School Application</a:t>
            </a:r>
          </a:p>
          <a:p>
            <a:pPr lvl="1"/>
            <a:r>
              <a:rPr lang="en-US" sz="1800" dirty="0"/>
              <a:t>Renewable for up to three years for full-time students and four years for part-time students provided the student maintains satisfactory academic performance.  </a:t>
            </a:r>
          </a:p>
          <a:p>
            <a:pPr lvl="1"/>
            <a:r>
              <a:rPr lang="en-US" sz="1800" dirty="0" smtClean="0"/>
              <a:t>Notified with acceptance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sz="1800" dirty="0"/>
          </a:p>
          <a:p>
            <a:pPr lvl="1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8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Financial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Widener Scholar Loan Program</a:t>
            </a:r>
          </a:p>
          <a:p>
            <a:pPr lvl="1"/>
            <a:r>
              <a:rPr lang="en-US" dirty="0">
                <a:solidFill>
                  <a:srgbClr val="003366"/>
                </a:solidFill>
                <a:latin typeface="Arial" panose="020B0604020202020204" pitchFamily="34" charset="0"/>
              </a:rPr>
              <a:t>Opportunity to borrow </a:t>
            </a:r>
            <a:r>
              <a:rPr lang="en-US" dirty="0" smtClean="0">
                <a:solidFill>
                  <a:srgbClr val="003366"/>
                </a:solidFill>
                <a:latin typeface="Arial" panose="020B0604020202020204" pitchFamily="34" charset="0"/>
              </a:rPr>
              <a:t>a private </a:t>
            </a:r>
            <a:r>
              <a:rPr lang="en-US" dirty="0">
                <a:solidFill>
                  <a:srgbClr val="003366"/>
                </a:solidFill>
                <a:latin typeface="Arial" panose="020B0604020202020204" pitchFamily="34" charset="0"/>
              </a:rPr>
              <a:t>loan through the Widener Scholar Loan Program awarded based on first year academic performance </a:t>
            </a:r>
            <a:r>
              <a:rPr lang="en-US" dirty="0" smtClean="0">
                <a:solidFill>
                  <a:srgbClr val="003366"/>
                </a:solidFill>
                <a:latin typeface="Arial" panose="020B0604020202020204" pitchFamily="34" charset="0"/>
              </a:rPr>
              <a:t>(cumulative </a:t>
            </a:r>
            <a:r>
              <a:rPr lang="en-US" dirty="0">
                <a:solidFill>
                  <a:srgbClr val="003366"/>
                </a:solidFill>
                <a:latin typeface="Arial" panose="020B0604020202020204" pitchFamily="34" charset="0"/>
              </a:rPr>
              <a:t>grade point average</a:t>
            </a:r>
            <a:r>
              <a:rPr lang="en-US" dirty="0" smtClean="0">
                <a:solidFill>
                  <a:srgbClr val="003366"/>
                </a:solidFill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dirty="0" smtClean="0">
                <a:solidFill>
                  <a:srgbClr val="003366"/>
                </a:solidFill>
                <a:latin typeface="Arial" panose="020B0604020202020204" pitchFamily="34" charset="0"/>
              </a:rPr>
              <a:t>No interest accrues on this revolving fund loan during law school and the six month grace period</a:t>
            </a:r>
          </a:p>
          <a:p>
            <a:pPr lvl="1"/>
            <a:r>
              <a:rPr lang="en-US" dirty="0" smtClean="0">
                <a:solidFill>
                  <a:srgbClr val="003366"/>
                </a:solidFill>
                <a:latin typeface="Arial" panose="020B0604020202020204" pitchFamily="34" charset="0"/>
              </a:rPr>
              <a:t>5% interest rate accrues during repayment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6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of Financial Aid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2362201" y="2362200"/>
            <a:ext cx="7693025" cy="4267200"/>
          </a:xfrm>
        </p:spPr>
        <p:txBody>
          <a:bodyPr/>
          <a:lstStyle/>
          <a:p>
            <a:r>
              <a:rPr lang="en-US" dirty="0" smtClean="0"/>
              <a:t>Donor Scholarships</a:t>
            </a:r>
          </a:p>
          <a:p>
            <a:pPr lvl="1"/>
            <a:r>
              <a:rPr lang="en-US" sz="2000" dirty="0"/>
              <a:t>Scholarship Opportunities provided with funds donated by friends and Alumni of Delaware Law School</a:t>
            </a:r>
          </a:p>
          <a:p>
            <a:r>
              <a:rPr lang="en-US" dirty="0" smtClean="0"/>
              <a:t> Fellowships</a:t>
            </a:r>
          </a:p>
          <a:p>
            <a:pPr lvl="1"/>
            <a:r>
              <a:rPr lang="en-US" sz="2000" dirty="0"/>
              <a:t>Wolcott Scholars Program, Schmutz Fellowship for Corporate and Business Law Institute Fellowship, Domestic Violence Research and </a:t>
            </a:r>
            <a:r>
              <a:rPr lang="en-US" sz="2000" dirty="0" smtClean="0"/>
              <a:t>Advocacy </a:t>
            </a:r>
            <a:r>
              <a:rPr lang="en-US" sz="2000" dirty="0"/>
              <a:t>Fellowship </a:t>
            </a:r>
          </a:p>
          <a:p>
            <a:r>
              <a:rPr lang="en-US" dirty="0" smtClean="0"/>
              <a:t>Yellow </a:t>
            </a:r>
            <a:r>
              <a:rPr lang="en-US" dirty="0"/>
              <a:t>Ribbon Program for Veterans.</a:t>
            </a:r>
          </a:p>
          <a:p>
            <a:pPr lvl="1">
              <a:buFontTx/>
              <a:buNone/>
            </a:pPr>
            <a:r>
              <a:rPr lang="en-US" dirty="0" smtClean="0"/>
              <a:t>- </a:t>
            </a:r>
            <a:r>
              <a:rPr lang="en-US" sz="2000" dirty="0"/>
              <a:t>Veterans eligible for Post 911 Education Benefits at 100% will pay zero out of pocket for tuition expenses.  </a:t>
            </a:r>
          </a:p>
        </p:txBody>
      </p:sp>
    </p:spTree>
    <p:extLst>
      <p:ext uri="{BB962C8B-B14F-4D97-AF65-F5344CB8AC3E}">
        <p14:creationId xmlns:p14="http://schemas.microsoft.com/office/powerpoint/2010/main" val="264699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Financial Aid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b="1" dirty="0"/>
              <a:t>Federal Government</a:t>
            </a:r>
          </a:p>
          <a:p>
            <a:r>
              <a:rPr lang="en-US" dirty="0"/>
              <a:t>Major source of funding for Law Students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b="1" dirty="0"/>
              <a:t>Federal Direct </a:t>
            </a:r>
            <a:r>
              <a:rPr lang="en-US" b="1" dirty="0" smtClean="0"/>
              <a:t>Unsubsidized </a:t>
            </a:r>
            <a:r>
              <a:rPr lang="en-US" b="1" dirty="0"/>
              <a:t>Loan</a:t>
            </a:r>
            <a:r>
              <a:rPr lang="en-US" dirty="0"/>
              <a:t> </a:t>
            </a:r>
          </a:p>
          <a:p>
            <a:pPr lvl="1">
              <a:buFontTx/>
              <a:buNone/>
            </a:pPr>
            <a:r>
              <a:rPr lang="en-US" dirty="0"/>
              <a:t>	- maximum amount = $20,500 per academic year</a:t>
            </a:r>
          </a:p>
          <a:p>
            <a:pPr lvl="1">
              <a:buFontTx/>
              <a:buNone/>
            </a:pPr>
            <a:r>
              <a:rPr lang="en-US" dirty="0"/>
              <a:t>	- no credit check</a:t>
            </a:r>
          </a:p>
          <a:p>
            <a:pPr lvl="1">
              <a:buFontTx/>
              <a:buNone/>
            </a:pPr>
            <a:r>
              <a:rPr lang="en-US" dirty="0"/>
              <a:t>	- maximum aggregate loan limit for law student 138,500.00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Federal Direct Unsubsidized Loan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dirty="0"/>
              <a:t>Interest rate:  </a:t>
            </a:r>
            <a:r>
              <a:rPr lang="en-US" sz="1800" b="1" dirty="0">
                <a:solidFill>
                  <a:schemeClr val="hlink"/>
                </a:solidFill>
              </a:rPr>
              <a:t>Fixed annually in June, currently 4.30%</a:t>
            </a:r>
          </a:p>
          <a:p>
            <a:pPr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dirty="0"/>
              <a:t>Interest accrues on the loan from the date of disbursement  </a:t>
            </a:r>
          </a:p>
          <a:p>
            <a:pPr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dirty="0"/>
              <a:t>Grace period:  </a:t>
            </a:r>
            <a:r>
              <a:rPr lang="en-US" sz="1800" b="1" dirty="0">
                <a:solidFill>
                  <a:schemeClr val="hlink"/>
                </a:solidFill>
              </a:rPr>
              <a:t>6 months</a:t>
            </a:r>
            <a:endParaRPr lang="en-US" sz="1800" dirty="0">
              <a:solidFill>
                <a:schemeClr val="hlink"/>
              </a:solidFill>
            </a:endParaRPr>
          </a:p>
          <a:p>
            <a:pPr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dirty="0"/>
              <a:t>Repayment term:  </a:t>
            </a:r>
            <a:r>
              <a:rPr lang="en-US" sz="1800" b="1" dirty="0">
                <a:solidFill>
                  <a:schemeClr val="hlink"/>
                </a:solidFill>
              </a:rPr>
              <a:t>10 years </a:t>
            </a:r>
            <a:r>
              <a:rPr lang="en-US" sz="1800" dirty="0">
                <a:solidFill>
                  <a:schemeClr val="hlink"/>
                </a:solidFill>
              </a:rPr>
              <a:t>(options to extend term available)</a:t>
            </a:r>
            <a:endParaRPr lang="en-US" sz="1800" b="1" dirty="0">
              <a:solidFill>
                <a:schemeClr val="hlink"/>
              </a:solidFill>
            </a:endParaRPr>
          </a:p>
          <a:p>
            <a:pPr>
              <a:lnSpc>
                <a:spcPct val="85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sz="1800" dirty="0"/>
              <a:t>Lender:</a:t>
            </a:r>
            <a:r>
              <a:rPr lang="en-US" sz="1800" b="1" dirty="0">
                <a:solidFill>
                  <a:srgbClr val="F5DF71"/>
                </a:solidFill>
              </a:rPr>
              <a:t>  </a:t>
            </a:r>
            <a:r>
              <a:rPr lang="en-US" sz="1800" b="1" dirty="0">
                <a:solidFill>
                  <a:schemeClr val="hlink"/>
                </a:solidFill>
              </a:rPr>
              <a:t>Federal Government </a:t>
            </a:r>
          </a:p>
        </p:txBody>
      </p:sp>
    </p:spTree>
    <p:extLst>
      <p:ext uri="{BB962C8B-B14F-4D97-AF65-F5344CB8AC3E}">
        <p14:creationId xmlns:p14="http://schemas.microsoft.com/office/powerpoint/2010/main" val="1649830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Federal Direct Graduate PLUS Loan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53683" y="1794617"/>
            <a:ext cx="4977244" cy="4758583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/>
              <a:t>Credit Check required 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000" dirty="0"/>
              <a:t>No Credit = good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000" dirty="0"/>
              <a:t>“Bad” credit – may need an endorser (co-signer)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/>
              <a:t>May borrow cost of attendance minus financial aid (including unsubsidized loan)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/>
              <a:t>Interest is fixed annually and accrues from date of disbursement</a:t>
            </a:r>
            <a:r>
              <a:rPr lang="en-US" sz="2400" dirty="0" smtClean="0"/>
              <a:t>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/>
              <a:t>Current interest rate for 20-21 is 5.3%</a:t>
            </a:r>
            <a:endParaRPr lang="en-US" sz="2400" dirty="0"/>
          </a:p>
          <a:p>
            <a:pPr lvl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2000" dirty="0"/>
          </a:p>
          <a:p>
            <a:pPr lvl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2000" dirty="0"/>
          </a:p>
          <a:p>
            <a:pPr lvl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2000" dirty="0"/>
          </a:p>
          <a:p>
            <a:pPr lvl="1">
              <a:spcBef>
                <a:spcPct val="10000"/>
              </a:spcBef>
              <a:spcAft>
                <a:spcPct val="10000"/>
              </a:spcAft>
              <a:buNone/>
            </a:pPr>
            <a:endParaRPr lang="en-US" sz="2000" dirty="0"/>
          </a:p>
        </p:txBody>
      </p:sp>
      <p:pic>
        <p:nvPicPr>
          <p:cNvPr id="53252" name="Picture 4" descr="57256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69050" y="2362201"/>
            <a:ext cx="2770188" cy="34718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26070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ideTrack_Theme_Final">
  <a:themeElements>
    <a:clrScheme name="Inside Track">
      <a:dk1>
        <a:srgbClr val="011E41"/>
      </a:dk1>
      <a:lt1>
        <a:srgbClr val="FFFFFF"/>
      </a:lt1>
      <a:dk2>
        <a:srgbClr val="0054B8"/>
      </a:dk2>
      <a:lt2>
        <a:srgbClr val="FFFFEA"/>
      </a:lt2>
      <a:accent1>
        <a:srgbClr val="0071BC"/>
      </a:accent1>
      <a:accent2>
        <a:srgbClr val="FFE800"/>
      </a:accent2>
      <a:accent3>
        <a:srgbClr val="FF9200"/>
      </a:accent3>
      <a:accent4>
        <a:srgbClr val="7F00FF"/>
      </a:accent4>
      <a:accent5>
        <a:srgbClr val="00FF7F"/>
      </a:accent5>
      <a:accent6>
        <a:srgbClr val="FF0000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773378A-CE4B-0D47-AC9D-D9F52B3DAAA9}" vid="{EE08B92E-BCC0-2E4D-9701-AE6D5FB3C65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3E4CAAB7EFF4FAAECB905C9613F87" ma:contentTypeVersion="12" ma:contentTypeDescription="Create a new document." ma:contentTypeScope="" ma:versionID="11d777332f168fb888f0922597d077d5">
  <xsd:schema xmlns:xsd="http://www.w3.org/2001/XMLSchema" xmlns:xs="http://www.w3.org/2001/XMLSchema" xmlns:p="http://schemas.microsoft.com/office/2006/metadata/properties" xmlns:ns3="05250ffe-7e62-4b04-9975-e808a8801a2f" xmlns:ns4="97273061-529c-41c7-a748-956fa9cfdd4f" targetNamespace="http://schemas.microsoft.com/office/2006/metadata/properties" ma:root="true" ma:fieldsID="dc68cbad561ada3733f873118ca53416" ns3:_="" ns4:_="">
    <xsd:import namespace="05250ffe-7e62-4b04-9975-e808a8801a2f"/>
    <xsd:import namespace="97273061-529c-41c7-a748-956fa9cfdd4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250ffe-7e62-4b04-9975-e808a8801a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273061-529c-41c7-a748-956fa9cfd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4FBD26-12B3-4A0C-8A7A-B980E62AB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250ffe-7e62-4b04-9975-e808a8801a2f"/>
    <ds:schemaRef ds:uri="97273061-529c-41c7-a748-956fa9cfdd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CBB667-3B48-43A0-B7FA-7B241F1208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4DDE1E-1409-43B7-B777-F96B10538E6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7273061-529c-41c7-a748-956fa9cfdd4f"/>
    <ds:schemaRef ds:uri="05250ffe-7e62-4b04-9975-e808a8801a2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InsideTrack_Theme_Final</Template>
  <TotalTime>509</TotalTime>
  <Words>1307</Words>
  <Application>Microsoft Office PowerPoint</Application>
  <PresentationFormat>Widescreen</PresentationFormat>
  <Paragraphs>371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Franklin Gothic Book</vt:lpstr>
      <vt:lpstr>Franklin Gothic Medium</vt:lpstr>
      <vt:lpstr>Tahoma</vt:lpstr>
      <vt:lpstr>Times New Roman</vt:lpstr>
      <vt:lpstr>Wingdings</vt:lpstr>
      <vt:lpstr>InsideTrack_Theme_Final</vt:lpstr>
      <vt:lpstr>Delaware Law School Financing your Legal Education </vt:lpstr>
      <vt:lpstr>Financing Your Legal Education</vt:lpstr>
      <vt:lpstr>Four Sources of Financial Aid</vt:lpstr>
      <vt:lpstr>Sources of Financial Aid</vt:lpstr>
      <vt:lpstr>Sources of Financial Aid</vt:lpstr>
      <vt:lpstr>Sources of Financial Aid</vt:lpstr>
      <vt:lpstr>Sources of Financial Aid</vt:lpstr>
      <vt:lpstr>Federal Direct Unsubsidized Loan </vt:lpstr>
      <vt:lpstr>Federal Direct Graduate PLUS Loan</vt:lpstr>
      <vt:lpstr>Sources of Financial Aid</vt:lpstr>
      <vt:lpstr>Applying for Financial Aid </vt:lpstr>
      <vt:lpstr>Applying for Direct Loans</vt:lpstr>
      <vt:lpstr>Applying for Direct Loans</vt:lpstr>
      <vt:lpstr>How much financial aid can I have?  </vt:lpstr>
      <vt:lpstr>COA – Regular Division 2021-2022</vt:lpstr>
      <vt:lpstr>COA – Extended Division  2021-2022</vt:lpstr>
      <vt:lpstr>How to minimize borrowing. </vt:lpstr>
      <vt:lpstr>Financial Aid Worksheet</vt:lpstr>
      <vt:lpstr> What’s next?</vt:lpstr>
      <vt:lpstr>Questions????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Caroline A Gardner</cp:lastModifiedBy>
  <cp:revision>18</cp:revision>
  <dcterms:created xsi:type="dcterms:W3CDTF">2020-08-24T13:22:57Z</dcterms:created>
  <dcterms:modified xsi:type="dcterms:W3CDTF">2021-04-07T13:29:55Z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0x010100CAD3E4CAAB7EFF4FAAECB905C9613F87</vt:lpwstr>
  </property>
</Properties>
</file>