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35"/>
  </p:notesMasterIdLst>
  <p:handoutMasterIdLst>
    <p:handoutMasterId r:id="rId36"/>
  </p:handoutMasterIdLst>
  <p:sldIdLst>
    <p:sldId id="256" r:id="rId2"/>
    <p:sldId id="321" r:id="rId3"/>
    <p:sldId id="323" r:id="rId4"/>
    <p:sldId id="258" r:id="rId5"/>
    <p:sldId id="262" r:id="rId6"/>
    <p:sldId id="327" r:id="rId7"/>
    <p:sldId id="336" r:id="rId8"/>
    <p:sldId id="318" r:id="rId9"/>
    <p:sldId id="325" r:id="rId10"/>
    <p:sldId id="314" r:id="rId11"/>
    <p:sldId id="264" r:id="rId12"/>
    <p:sldId id="306" r:id="rId13"/>
    <p:sldId id="307" r:id="rId14"/>
    <p:sldId id="294" r:id="rId15"/>
    <p:sldId id="296" r:id="rId16"/>
    <p:sldId id="295" r:id="rId17"/>
    <p:sldId id="331" r:id="rId18"/>
    <p:sldId id="324" r:id="rId19"/>
    <p:sldId id="341" r:id="rId20"/>
    <p:sldId id="342" r:id="rId21"/>
    <p:sldId id="265" r:id="rId22"/>
    <p:sldId id="311" r:id="rId23"/>
    <p:sldId id="288" r:id="rId24"/>
    <p:sldId id="313" r:id="rId25"/>
    <p:sldId id="326" r:id="rId26"/>
    <p:sldId id="335" r:id="rId27"/>
    <p:sldId id="333" r:id="rId28"/>
    <p:sldId id="334" r:id="rId29"/>
    <p:sldId id="339" r:id="rId30"/>
    <p:sldId id="312" r:id="rId31"/>
    <p:sldId id="285" r:id="rId32"/>
    <p:sldId id="340" r:id="rId33"/>
    <p:sldId id="310" r:id="rId34"/>
  </p:sldIdLst>
  <p:sldSz cx="9144000" cy="6858000" type="screen4x3"/>
  <p:notesSz cx="6881813"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76" autoAdjust="0"/>
    <p:restoredTop sz="94565" autoAdjust="0"/>
  </p:normalViewPr>
  <p:slideViewPr>
    <p:cSldViewPr>
      <p:cViewPr>
        <p:scale>
          <a:sx n="77" d="100"/>
          <a:sy n="77" d="100"/>
        </p:scale>
        <p:origin x="-1565" y="-230"/>
      </p:cViewPr>
      <p:guideLst>
        <p:guide orient="horz" pos="2160"/>
        <p:guide pos="2880"/>
      </p:guideLst>
    </p:cSldViewPr>
  </p:slideViewPr>
  <p:outlineViewPr>
    <p:cViewPr>
      <p:scale>
        <a:sx n="33" d="100"/>
        <a:sy n="33" d="100"/>
      </p:scale>
      <p:origin x="0" y="26256"/>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1" y="0"/>
            <a:ext cx="2981916" cy="463883"/>
          </a:xfrm>
          <a:prstGeom prst="rect">
            <a:avLst/>
          </a:prstGeom>
          <a:noFill/>
          <a:ln w="9525">
            <a:noFill/>
            <a:miter lim="800000"/>
            <a:headEnd/>
            <a:tailEnd/>
          </a:ln>
          <a:effectLst/>
        </p:spPr>
        <p:txBody>
          <a:bodyPr vert="horz" wrap="square" lIns="92953" tIns="46476" rIns="92953" bIns="46476" numCol="1" anchor="t" anchorCtr="0" compatLnSpc="1">
            <a:prstTxWarp prst="textNoShape">
              <a:avLst/>
            </a:prstTxWarp>
          </a:bodyPr>
          <a:lstStyle>
            <a:lvl1pPr defTabSz="930843" eaLnBrk="1" hangingPunct="1">
              <a:defRPr sz="1200">
                <a:latin typeface="Times New Roman" pitchFamily="18" charset="0"/>
              </a:defRPr>
            </a:lvl1pPr>
          </a:lstStyle>
          <a:p>
            <a:pPr>
              <a:defRPr/>
            </a:pPr>
            <a:endParaRPr lang="en-US"/>
          </a:p>
        </p:txBody>
      </p:sp>
      <p:sp>
        <p:nvSpPr>
          <p:cNvPr id="26627" name="Rectangle 3"/>
          <p:cNvSpPr>
            <a:spLocks noGrp="1" noChangeArrowheads="1"/>
          </p:cNvSpPr>
          <p:nvPr>
            <p:ph type="dt" sz="quarter" idx="1"/>
          </p:nvPr>
        </p:nvSpPr>
        <p:spPr bwMode="auto">
          <a:xfrm>
            <a:off x="3899897" y="0"/>
            <a:ext cx="2981916" cy="463883"/>
          </a:xfrm>
          <a:prstGeom prst="rect">
            <a:avLst/>
          </a:prstGeom>
          <a:noFill/>
          <a:ln w="9525">
            <a:noFill/>
            <a:miter lim="800000"/>
            <a:headEnd/>
            <a:tailEnd/>
          </a:ln>
          <a:effectLst/>
        </p:spPr>
        <p:txBody>
          <a:bodyPr vert="horz" wrap="square" lIns="92953" tIns="46476" rIns="92953" bIns="46476" numCol="1" anchor="t" anchorCtr="0" compatLnSpc="1">
            <a:prstTxWarp prst="textNoShape">
              <a:avLst/>
            </a:prstTxWarp>
          </a:bodyPr>
          <a:lstStyle>
            <a:lvl1pPr algn="r" defTabSz="930843" eaLnBrk="1" hangingPunct="1">
              <a:defRPr sz="1200">
                <a:latin typeface="Times New Roman" pitchFamily="18" charset="0"/>
              </a:defRPr>
            </a:lvl1pPr>
          </a:lstStyle>
          <a:p>
            <a:pPr>
              <a:defRPr/>
            </a:pPr>
            <a:endParaRPr lang="en-US"/>
          </a:p>
        </p:txBody>
      </p:sp>
      <p:sp>
        <p:nvSpPr>
          <p:cNvPr id="26628" name="Rectangle 4"/>
          <p:cNvSpPr>
            <a:spLocks noGrp="1" noChangeArrowheads="1"/>
          </p:cNvSpPr>
          <p:nvPr>
            <p:ph type="ftr" sz="quarter" idx="2"/>
          </p:nvPr>
        </p:nvSpPr>
        <p:spPr bwMode="auto">
          <a:xfrm>
            <a:off x="1" y="8832518"/>
            <a:ext cx="2981916" cy="463882"/>
          </a:xfrm>
          <a:prstGeom prst="rect">
            <a:avLst/>
          </a:prstGeom>
          <a:noFill/>
          <a:ln w="9525">
            <a:noFill/>
            <a:miter lim="800000"/>
            <a:headEnd/>
            <a:tailEnd/>
          </a:ln>
          <a:effectLst/>
        </p:spPr>
        <p:txBody>
          <a:bodyPr vert="horz" wrap="square" lIns="92953" tIns="46476" rIns="92953" bIns="46476" numCol="1" anchor="b" anchorCtr="0" compatLnSpc="1">
            <a:prstTxWarp prst="textNoShape">
              <a:avLst/>
            </a:prstTxWarp>
          </a:bodyPr>
          <a:lstStyle>
            <a:lvl1pPr defTabSz="930843" eaLnBrk="1" hangingPunct="1">
              <a:defRPr sz="1200">
                <a:latin typeface="Times New Roman" pitchFamily="18" charset="0"/>
              </a:defRPr>
            </a:lvl1pPr>
          </a:lstStyle>
          <a:p>
            <a:pPr>
              <a:defRPr/>
            </a:pPr>
            <a:endParaRPr lang="en-US"/>
          </a:p>
        </p:txBody>
      </p:sp>
      <p:sp>
        <p:nvSpPr>
          <p:cNvPr id="26629" name="Rectangle 5"/>
          <p:cNvSpPr>
            <a:spLocks noGrp="1" noChangeArrowheads="1"/>
          </p:cNvSpPr>
          <p:nvPr>
            <p:ph type="sldNum" sz="quarter" idx="3"/>
          </p:nvPr>
        </p:nvSpPr>
        <p:spPr bwMode="auto">
          <a:xfrm>
            <a:off x="3899897" y="8832518"/>
            <a:ext cx="2981916" cy="463882"/>
          </a:xfrm>
          <a:prstGeom prst="rect">
            <a:avLst/>
          </a:prstGeom>
          <a:noFill/>
          <a:ln w="9525">
            <a:noFill/>
            <a:miter lim="800000"/>
            <a:headEnd/>
            <a:tailEnd/>
          </a:ln>
          <a:effectLst/>
        </p:spPr>
        <p:txBody>
          <a:bodyPr vert="horz" wrap="square" lIns="92953" tIns="46476" rIns="92953" bIns="46476" numCol="1" anchor="b" anchorCtr="0" compatLnSpc="1">
            <a:prstTxWarp prst="textNoShape">
              <a:avLst/>
            </a:prstTxWarp>
          </a:bodyPr>
          <a:lstStyle>
            <a:lvl1pPr algn="r" defTabSz="930843" eaLnBrk="1" hangingPunct="1">
              <a:defRPr sz="1200">
                <a:latin typeface="Times New Roman" pitchFamily="18" charset="0"/>
              </a:defRPr>
            </a:lvl1pPr>
          </a:lstStyle>
          <a:p>
            <a:pPr>
              <a:defRPr/>
            </a:pPr>
            <a:fld id="{6323133C-F6D8-4E27-BB72-F90F2CF4FFA7}" type="slidenum">
              <a:rPr lang="en-US"/>
              <a:pPr>
                <a:defRPr/>
              </a:pPr>
              <a:t>‹#›</a:t>
            </a:fld>
            <a:endParaRPr lang="en-US"/>
          </a:p>
        </p:txBody>
      </p:sp>
    </p:spTree>
    <p:extLst>
      <p:ext uri="{BB962C8B-B14F-4D97-AF65-F5344CB8AC3E}">
        <p14:creationId xmlns:p14="http://schemas.microsoft.com/office/powerpoint/2010/main" val="2524361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1" y="0"/>
            <a:ext cx="2981916" cy="463883"/>
          </a:xfrm>
          <a:prstGeom prst="rect">
            <a:avLst/>
          </a:prstGeom>
          <a:noFill/>
          <a:ln w="9525">
            <a:noFill/>
            <a:miter lim="800000"/>
            <a:headEnd/>
            <a:tailEnd/>
          </a:ln>
          <a:effectLst/>
        </p:spPr>
        <p:txBody>
          <a:bodyPr vert="horz" wrap="square" lIns="92953" tIns="46476" rIns="92953" bIns="46476" numCol="1" anchor="t" anchorCtr="0" compatLnSpc="1">
            <a:prstTxWarp prst="textNoShape">
              <a:avLst/>
            </a:prstTxWarp>
          </a:bodyPr>
          <a:lstStyle>
            <a:lvl1pPr defTabSz="930843" eaLnBrk="1" hangingPunct="1">
              <a:defRPr sz="1200">
                <a:latin typeface="Times New Roman" pitchFamily="18" charset="0"/>
              </a:defRPr>
            </a:lvl1pPr>
          </a:lstStyle>
          <a:p>
            <a:pPr>
              <a:defRPr/>
            </a:pPr>
            <a:endParaRPr lang="en-US"/>
          </a:p>
        </p:txBody>
      </p:sp>
      <p:sp>
        <p:nvSpPr>
          <p:cNvPr id="58371" name="Rectangle 3"/>
          <p:cNvSpPr>
            <a:spLocks noGrp="1" noChangeArrowheads="1"/>
          </p:cNvSpPr>
          <p:nvPr>
            <p:ph type="dt" idx="1"/>
          </p:nvPr>
        </p:nvSpPr>
        <p:spPr bwMode="auto">
          <a:xfrm>
            <a:off x="3898378" y="0"/>
            <a:ext cx="2981916" cy="463883"/>
          </a:xfrm>
          <a:prstGeom prst="rect">
            <a:avLst/>
          </a:prstGeom>
          <a:noFill/>
          <a:ln w="9525">
            <a:noFill/>
            <a:miter lim="800000"/>
            <a:headEnd/>
            <a:tailEnd/>
          </a:ln>
          <a:effectLst/>
        </p:spPr>
        <p:txBody>
          <a:bodyPr vert="horz" wrap="square" lIns="92953" tIns="46476" rIns="92953" bIns="46476" numCol="1" anchor="t" anchorCtr="0" compatLnSpc="1">
            <a:prstTxWarp prst="textNoShape">
              <a:avLst/>
            </a:prstTxWarp>
          </a:bodyPr>
          <a:lstStyle>
            <a:lvl1pPr algn="r" defTabSz="930843" eaLnBrk="1" hangingPunct="1">
              <a:defRPr sz="1200">
                <a:latin typeface="Times New Roman" pitchFamily="18"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20775" y="698500"/>
            <a:ext cx="4645025" cy="3484563"/>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688486" y="4417039"/>
            <a:ext cx="5504842" cy="4181194"/>
          </a:xfrm>
          <a:prstGeom prst="rect">
            <a:avLst/>
          </a:prstGeom>
          <a:noFill/>
          <a:ln w="9525">
            <a:noFill/>
            <a:miter lim="800000"/>
            <a:headEnd/>
            <a:tailEnd/>
          </a:ln>
          <a:effectLst/>
        </p:spPr>
        <p:txBody>
          <a:bodyPr vert="horz" wrap="square" lIns="92953" tIns="46476" rIns="92953" bIns="4647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8374" name="Rectangle 6"/>
          <p:cNvSpPr>
            <a:spLocks noGrp="1" noChangeArrowheads="1"/>
          </p:cNvSpPr>
          <p:nvPr>
            <p:ph type="ftr" sz="quarter" idx="4"/>
          </p:nvPr>
        </p:nvSpPr>
        <p:spPr bwMode="auto">
          <a:xfrm>
            <a:off x="1" y="8830955"/>
            <a:ext cx="2981916" cy="463883"/>
          </a:xfrm>
          <a:prstGeom prst="rect">
            <a:avLst/>
          </a:prstGeom>
          <a:noFill/>
          <a:ln w="9525">
            <a:noFill/>
            <a:miter lim="800000"/>
            <a:headEnd/>
            <a:tailEnd/>
          </a:ln>
          <a:effectLst/>
        </p:spPr>
        <p:txBody>
          <a:bodyPr vert="horz" wrap="square" lIns="92953" tIns="46476" rIns="92953" bIns="46476" numCol="1" anchor="b" anchorCtr="0" compatLnSpc="1">
            <a:prstTxWarp prst="textNoShape">
              <a:avLst/>
            </a:prstTxWarp>
          </a:bodyPr>
          <a:lstStyle>
            <a:lvl1pPr defTabSz="930843" eaLnBrk="1" hangingPunct="1">
              <a:defRPr sz="1200">
                <a:latin typeface="Times New Roman" pitchFamily="18" charset="0"/>
              </a:defRPr>
            </a:lvl1pPr>
          </a:lstStyle>
          <a:p>
            <a:pPr>
              <a:defRPr/>
            </a:pPr>
            <a:endParaRPr lang="en-US"/>
          </a:p>
        </p:txBody>
      </p:sp>
      <p:sp>
        <p:nvSpPr>
          <p:cNvPr id="58375" name="Rectangle 7"/>
          <p:cNvSpPr>
            <a:spLocks noGrp="1" noChangeArrowheads="1"/>
          </p:cNvSpPr>
          <p:nvPr>
            <p:ph type="sldNum" sz="quarter" idx="5"/>
          </p:nvPr>
        </p:nvSpPr>
        <p:spPr bwMode="auto">
          <a:xfrm>
            <a:off x="3898378" y="8830955"/>
            <a:ext cx="2981916" cy="463883"/>
          </a:xfrm>
          <a:prstGeom prst="rect">
            <a:avLst/>
          </a:prstGeom>
          <a:noFill/>
          <a:ln w="9525">
            <a:noFill/>
            <a:miter lim="800000"/>
            <a:headEnd/>
            <a:tailEnd/>
          </a:ln>
          <a:effectLst/>
        </p:spPr>
        <p:txBody>
          <a:bodyPr vert="horz" wrap="square" lIns="92953" tIns="46476" rIns="92953" bIns="46476" numCol="1" anchor="b" anchorCtr="0" compatLnSpc="1">
            <a:prstTxWarp prst="textNoShape">
              <a:avLst/>
            </a:prstTxWarp>
          </a:bodyPr>
          <a:lstStyle>
            <a:lvl1pPr algn="r" defTabSz="930843" eaLnBrk="1" hangingPunct="1">
              <a:defRPr sz="1200">
                <a:latin typeface="Times New Roman" pitchFamily="18" charset="0"/>
              </a:defRPr>
            </a:lvl1pPr>
          </a:lstStyle>
          <a:p>
            <a:pPr>
              <a:defRPr/>
            </a:pPr>
            <a:fld id="{0A757061-A9BB-40EC-9600-99C3A9DF4AFF}" type="slidenum">
              <a:rPr lang="en-US"/>
              <a:pPr>
                <a:defRPr/>
              </a:pPr>
              <a:t>‹#›</a:t>
            </a:fld>
            <a:endParaRPr lang="en-US"/>
          </a:p>
        </p:txBody>
      </p:sp>
    </p:spTree>
    <p:extLst>
      <p:ext uri="{BB962C8B-B14F-4D97-AF65-F5344CB8AC3E}">
        <p14:creationId xmlns:p14="http://schemas.microsoft.com/office/powerpoint/2010/main" val="22274049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57B2B7B6-7BDB-4076-B446-1F478AA82C1B}" type="slidenum">
              <a:rPr lang="en-US" smtClean="0"/>
              <a:pPr/>
              <a:t>1</a:t>
            </a:fld>
            <a:endParaRPr lang="en-US" smtClean="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p:spPr>
        <p:txBody>
          <a:bodyPr/>
          <a:lstStyle/>
          <a:p>
            <a:fld id="{531EBDA7-6620-4FF0-ABE1-346AE8ABCCD9}" type="slidenum">
              <a:rPr lang="en-US" smtClean="0"/>
              <a:pPr/>
              <a:t>16</a:t>
            </a:fld>
            <a:endParaRPr lang="en-US" smtClean="0"/>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DAB85371-FD79-48B2-AD2C-76CAB3D34EC9}" type="slidenum">
              <a:rPr lang="en-US" smtClean="0"/>
              <a:pPr/>
              <a:t>21</a:t>
            </a:fld>
            <a:endParaRPr lang="en-US" smtClean="0"/>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p:spPr>
        <p:txBody>
          <a:bodyPr/>
          <a:lstStyle/>
          <a:p>
            <a:fld id="{197EC144-61A1-4C56-8216-1DF61DAC007A}" type="slidenum">
              <a:rPr lang="en-US" smtClean="0"/>
              <a:pPr/>
              <a:t>22</a:t>
            </a:fld>
            <a:endParaRPr lang="en-US" smtClean="0"/>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a:spLocks noGrp="1" noChangeArrowheads="1"/>
          </p:cNvSpPr>
          <p:nvPr>
            <p:ph type="sldNum" sz="quarter" idx="5"/>
          </p:nvPr>
        </p:nvSpPr>
        <p:spPr>
          <a:noFill/>
        </p:spPr>
        <p:txBody>
          <a:bodyPr/>
          <a:lstStyle/>
          <a:p>
            <a:fld id="{35B3B46E-852A-4FF4-9DF4-459E66CDC9B4}" type="slidenum">
              <a:rPr lang="en-US" smtClean="0"/>
              <a:pPr/>
              <a:t>23</a:t>
            </a:fld>
            <a:endParaRPr lang="en-US" smtClean="0"/>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p:cNvSpPr>
            <a:spLocks noGrp="1" noChangeArrowheads="1"/>
          </p:cNvSpPr>
          <p:nvPr>
            <p:ph type="sldNum" sz="quarter" idx="5"/>
          </p:nvPr>
        </p:nvSpPr>
        <p:spPr>
          <a:noFill/>
        </p:spPr>
        <p:txBody>
          <a:bodyPr/>
          <a:lstStyle/>
          <a:p>
            <a:fld id="{6E81F62E-26BB-4B13-B797-1A6C44F31FE9}" type="slidenum">
              <a:rPr lang="en-US" smtClean="0"/>
              <a:pPr/>
              <a:t>24</a:t>
            </a:fld>
            <a:endParaRPr lang="en-US" smtClean="0"/>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p:spPr>
        <p:txBody>
          <a:bodyPr/>
          <a:lstStyle/>
          <a:p>
            <a:pPr eaLnBrk="1" hangingPunct="1"/>
            <a:r>
              <a:rPr lang="en-US" dirty="0" smtClean="0"/>
              <a:t>Stanley’s – ½ price burgers</a:t>
            </a:r>
            <a:r>
              <a:rPr lang="en-US" baseline="0" dirty="0" smtClean="0"/>
              <a:t> on Monday’s </a:t>
            </a:r>
          </a:p>
          <a:p>
            <a:pPr eaLnBrk="1" hangingPunct="1"/>
            <a:r>
              <a:rPr lang="en-US" baseline="0" dirty="0" smtClean="0"/>
              <a:t>Café Rivera – specials all week</a:t>
            </a:r>
          </a:p>
          <a:p>
            <a:pPr eaLnBrk="1" hangingPunct="1"/>
            <a:r>
              <a:rPr lang="en-US" baseline="0" dirty="0" smtClean="0"/>
              <a:t>Search out Free Fun – DE has a ton of festivals, that have minimum cover prices.  </a:t>
            </a:r>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a:noFill/>
        </p:spPr>
        <p:txBody>
          <a:bodyPr/>
          <a:lstStyle/>
          <a:p>
            <a:fld id="{36513A51-8DFA-45F4-997E-82DFB42255E6}" type="slidenum">
              <a:rPr lang="en-US" smtClean="0"/>
              <a:pPr/>
              <a:t>30</a:t>
            </a:fld>
            <a:endParaRPr lang="en-US" smtClean="0"/>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p:spPr>
        <p:txBody>
          <a:bodyPr/>
          <a:lstStyle/>
          <a:p>
            <a:pPr eaLnBrk="1" hangingPunct="1"/>
            <a:r>
              <a:rPr lang="en-US" dirty="0" smtClean="0"/>
              <a:t>#2</a:t>
            </a:r>
            <a:r>
              <a:rPr lang="en-US" baseline="0" dirty="0" smtClean="0"/>
              <a:t> check with bank to see if they offer a online budget tool, Mint.</a:t>
            </a:r>
          </a:p>
          <a:p>
            <a:pPr eaLnBrk="1" hangingPunct="1"/>
            <a:r>
              <a:rPr lang="en-US" baseline="0" dirty="0" smtClean="0"/>
              <a:t>#4 save copies of your loans records – create a folder in the cloud – save MPN”S, disclosure statements, servicer information</a:t>
            </a:r>
          </a:p>
          <a:p>
            <a:pPr eaLnBrk="1" hangingPunct="1"/>
            <a:r>
              <a:rPr lang="en-US" baseline="0" dirty="0" smtClean="0"/>
              <a:t>#5 good credit is important especially if you are using </a:t>
            </a:r>
            <a:r>
              <a:rPr lang="en-US" baseline="0" dirty="0" err="1" smtClean="0"/>
              <a:t>GradPLUS</a:t>
            </a:r>
            <a:r>
              <a:rPr lang="en-US" baseline="0" dirty="0" smtClean="0"/>
              <a:t> funds – you will need to be approved in the future. (also, some bars require a you submit a credit report as part of your bar application. )</a:t>
            </a:r>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7"/>
          <p:cNvSpPr>
            <a:spLocks noGrp="1" noChangeArrowheads="1"/>
          </p:cNvSpPr>
          <p:nvPr>
            <p:ph type="sldNum" sz="quarter" idx="5"/>
          </p:nvPr>
        </p:nvSpPr>
        <p:spPr>
          <a:noFill/>
        </p:spPr>
        <p:txBody>
          <a:bodyPr/>
          <a:lstStyle/>
          <a:p>
            <a:fld id="{B520C961-D2E0-4523-9F3C-20DADC7215E0}" type="slidenum">
              <a:rPr lang="en-US" smtClean="0"/>
              <a:pPr/>
              <a:t>31</a:t>
            </a:fld>
            <a:endParaRPr lang="en-US" smtClean="0"/>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a:spLocks noGrp="1" noChangeArrowheads="1"/>
          </p:cNvSpPr>
          <p:nvPr>
            <p:ph type="sldNum" sz="quarter" idx="5"/>
          </p:nvPr>
        </p:nvSpPr>
        <p:spPr>
          <a:noFill/>
        </p:spPr>
        <p:txBody>
          <a:bodyPr/>
          <a:lstStyle/>
          <a:p>
            <a:fld id="{0ACB9C8B-6E7B-49C0-BBDE-B984D8708BF7}" type="slidenum">
              <a:rPr lang="en-US" smtClean="0"/>
              <a:pPr/>
              <a:t>33</a:t>
            </a:fld>
            <a:endParaRPr lang="en-US" smtClean="0"/>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p:spPr>
        <p:txBody>
          <a:bodyPr/>
          <a:lstStyle/>
          <a:p>
            <a:fld id="{65608138-61F3-4822-B344-F582045D897C}" type="slidenum">
              <a:rPr lang="en-US" smtClean="0"/>
              <a:pPr/>
              <a:t>2</a:t>
            </a:fld>
            <a:endParaRPr lang="en-US" smtClean="0"/>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52951B74-C010-47D0-ACDC-793427144E86}" type="slidenum">
              <a:rPr lang="en-US" smtClean="0"/>
              <a:pPr/>
              <a:t>4</a:t>
            </a:fld>
            <a:endParaRPr lang="en-US" smtClean="0"/>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p:spPr>
        <p:txBody>
          <a:bodyPr/>
          <a:lstStyle/>
          <a:p>
            <a:fld id="{53E08734-240C-4583-99D2-D33181E5E199}" type="slidenum">
              <a:rPr lang="en-US" smtClean="0"/>
              <a:pPr/>
              <a:t>5</a:t>
            </a:fld>
            <a:endParaRPr lang="en-US" smtClean="0"/>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p:spPr>
        <p:txBody>
          <a:bodyPr/>
          <a:lstStyle/>
          <a:p>
            <a:fld id="{1306FB39-9D5E-4368-9752-275784588940}" type="slidenum">
              <a:rPr lang="en-US" smtClean="0"/>
              <a:pPr/>
              <a:t>8</a:t>
            </a:fld>
            <a:endParaRPr lang="en-US" smtClean="0"/>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p:spPr>
        <p:txBody>
          <a:bodyPr/>
          <a:lstStyle/>
          <a:p>
            <a:fld id="{1306FB39-9D5E-4368-9752-275784588940}" type="slidenum">
              <a:rPr lang="en-US" smtClean="0"/>
              <a:pPr/>
              <a:t>9</a:t>
            </a:fld>
            <a:endParaRPr lang="en-US" smtClean="0"/>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p:spPr>
        <p:txBody>
          <a:bodyPr/>
          <a:lstStyle/>
          <a:p>
            <a:fld id="{4F4ED8A9-DDA6-401E-A1EB-DBAD25A374E2}" type="slidenum">
              <a:rPr lang="en-US" smtClean="0"/>
              <a:pPr/>
              <a:t>11</a:t>
            </a:fld>
            <a:endParaRPr lang="en-US" smtClean="0"/>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p:spPr>
        <p:txBody>
          <a:bodyPr/>
          <a:lstStyle/>
          <a:p>
            <a:fld id="{7E944AC6-84FB-4CC3-90D0-72FEF08E6647}" type="slidenum">
              <a:rPr lang="en-US" smtClean="0"/>
              <a:pPr/>
              <a:t>14</a:t>
            </a:fld>
            <a:endParaRPr lang="en-US" smtClean="0"/>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p:spPr>
        <p:txBody>
          <a:bodyPr/>
          <a:lstStyle/>
          <a:p>
            <a:fld id="{1845FE41-636D-475A-B906-0120C265FD18}" type="slidenum">
              <a:rPr lang="en-US" smtClean="0"/>
              <a:pPr/>
              <a:t>15</a:t>
            </a:fld>
            <a:endParaRPr lang="en-US" smtClean="0"/>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US"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defRPr/>
              </a:pPr>
              <a:endParaRPr lang="en-US"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defRPr/>
                </a:pPr>
                <a:endParaRPr lang="en-US"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defRPr/>
                </a:pPr>
                <a:endParaRPr lang="en-US"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defRPr/>
                </a:pPr>
                <a:endParaRPr lang="en-US"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defRPr/>
                </a:pPr>
                <a:endParaRPr lang="en-US"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defRPr/>
                </a:pPr>
                <a:endParaRPr lang="en-US"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defRPr/>
                </a:pPr>
                <a:endParaRPr lang="en-US"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defRPr/>
                </a:pPr>
                <a:endParaRPr lang="en-US"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defRPr/>
                </a:pPr>
                <a:endParaRPr lang="en-US"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defRPr/>
                </a:pPr>
                <a:endParaRPr lang="en-US"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defRPr/>
                </a:pPr>
                <a:endParaRPr lang="en-US" sz="2400">
                  <a:latin typeface="Times New Roman" pitchFamily="18" charset="0"/>
                </a:endParaRPr>
              </a:p>
            </p:txBody>
          </p:sp>
        </p:grpSp>
      </p:grpSp>
      <p:sp>
        <p:nvSpPr>
          <p:cNvPr id="91155"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91156"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endParaRPr lang="en-US"/>
          </a:p>
        </p:txBody>
      </p:sp>
      <p:sp>
        <p:nvSpPr>
          <p:cNvPr id="19" name="Rectangle 17"/>
          <p:cNvSpPr>
            <a:spLocks noGrp="1" noChangeArrowheads="1"/>
          </p:cNvSpPr>
          <p:nvPr>
            <p:ph type="ftr" sz="quarter" idx="11"/>
          </p:nvPr>
        </p:nvSpPr>
        <p:spPr/>
        <p:txBody>
          <a:bodyPr/>
          <a:lstStyle>
            <a:lvl1pPr>
              <a:defRPr/>
            </a:lvl1pPr>
          </a:lstStyle>
          <a:p>
            <a:pPr>
              <a:defRPr/>
            </a:pPr>
            <a:endParaRPr lang="en-US"/>
          </a:p>
        </p:txBody>
      </p:sp>
      <p:sp>
        <p:nvSpPr>
          <p:cNvPr id="20" name="Rectangle 18"/>
          <p:cNvSpPr>
            <a:spLocks noGrp="1" noChangeArrowheads="1"/>
          </p:cNvSpPr>
          <p:nvPr>
            <p:ph type="sldNum" sz="quarter" idx="12"/>
          </p:nvPr>
        </p:nvSpPr>
        <p:spPr/>
        <p:txBody>
          <a:bodyPr/>
          <a:lstStyle>
            <a:lvl1pPr>
              <a:defRPr/>
            </a:lvl1pPr>
          </a:lstStyle>
          <a:p>
            <a:pPr>
              <a:defRPr/>
            </a:pPr>
            <a:fld id="{78FFCD6B-894F-4622-9FE2-FE932ED8E5D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32400D43-5E48-4719-B32D-4AD552B8131F}"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3FC8692E-6DE5-49CF-B994-627489608820}"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48200" y="1981200"/>
            <a:ext cx="4038600" cy="3886200"/>
          </a:xfrm>
        </p:spPr>
        <p:txBody>
          <a:bodyPr/>
          <a:lstStyle/>
          <a:p>
            <a:pPr lvl="0"/>
            <a:endParaRPr lang="en-US" noProof="0"/>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9C9BFC5D-7E35-4ADC-80B7-E7D4366EDC17}"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79B21149-2289-4769-B76A-E2920862C2AE}"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FCB84E18-EA2B-4759-939D-D3B26BF681DD}"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D9482FD9-1C70-4782-95EF-87D3281AC545}"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ftr" sz="quarter"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45A1E7AF-C34D-42E8-B479-8F1B33D17F18}" type="slidenum">
              <a:rPr lang="en-US"/>
              <a:pPr>
                <a:defRPr/>
              </a:pPr>
              <a:t>‹#›</a:t>
            </a:fld>
            <a:endParaRPr lang="en-US"/>
          </a:p>
        </p:txBody>
      </p:sp>
      <p:sp>
        <p:nvSpPr>
          <p:cNvPr id="9"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ftr" sz="quarter"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2750ECDC-397A-4F35-B2BA-C4FE1B136678}" type="slidenum">
              <a:rPr lang="en-US"/>
              <a:pPr>
                <a:defRPr/>
              </a:pPr>
              <a:t>‹#›</a:t>
            </a:fld>
            <a:endParaRPr lang="en-US"/>
          </a:p>
        </p:txBody>
      </p:sp>
      <p:sp>
        <p:nvSpPr>
          <p:cNvPr id="5"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2BD78802-36AD-4443-8F3B-AFB05F042C79}" type="slidenum">
              <a:rPr lang="en-US"/>
              <a:pPr>
                <a:defRPr/>
              </a:pPr>
              <a:t>‹#›</a:t>
            </a:fld>
            <a:endParaRPr lang="en-US"/>
          </a:p>
        </p:txBody>
      </p:sp>
      <p:sp>
        <p:nvSpPr>
          <p:cNvPr id="4"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AD74F1FF-C2CD-4965-A430-FF303EC7D475}"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FEF94778-4695-4BA3-BBAC-8A55415B8D67}"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0114"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pPr>
              <a:defRPr/>
            </a:pPr>
            <a:endParaRPr lang="en-US"/>
          </a:p>
        </p:txBody>
      </p:sp>
      <p:sp>
        <p:nvSpPr>
          <p:cNvPr id="90115"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pPr>
              <a:defRPr/>
            </a:pPr>
            <a:fld id="{F99CB8D1-C55E-4EF8-9155-19A1244DDFC2}" type="slidenum">
              <a:rPr lang="en-US"/>
              <a:pPr>
                <a:defRPr/>
              </a:pPr>
              <a:t>‹#›</a:t>
            </a:fld>
            <a:endParaRPr lang="en-US"/>
          </a:p>
        </p:txBody>
      </p:sp>
      <p:grpSp>
        <p:nvGrpSpPr>
          <p:cNvPr id="1028" name="Group 4"/>
          <p:cNvGrpSpPr>
            <a:grpSpLocks/>
          </p:cNvGrpSpPr>
          <p:nvPr/>
        </p:nvGrpSpPr>
        <p:grpSpPr bwMode="auto">
          <a:xfrm>
            <a:off x="0" y="0"/>
            <a:ext cx="9144000" cy="546100"/>
            <a:chOff x="0" y="0"/>
            <a:chExt cx="5760" cy="344"/>
          </a:xfrm>
        </p:grpSpPr>
        <p:sp>
          <p:nvSpPr>
            <p:cNvPr id="90117"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US" sz="2400">
                <a:latin typeface="Times New Roman" pitchFamily="18" charset="0"/>
              </a:endParaRPr>
            </a:p>
          </p:txBody>
        </p:sp>
        <p:sp>
          <p:nvSpPr>
            <p:cNvPr id="90118"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defRPr/>
              </a:pPr>
              <a:endParaRPr lang="en-US" sz="2400">
                <a:latin typeface="Times New Roman" pitchFamily="18" charset="0"/>
              </a:endParaRPr>
            </a:p>
          </p:txBody>
        </p:sp>
        <p:sp>
          <p:nvSpPr>
            <p:cNvPr id="90119"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defRPr/>
              </a:pPr>
              <a:endParaRPr lang="en-US">
                <a:solidFill>
                  <a:schemeClr val="hlink"/>
                </a:solidFill>
              </a:endParaRPr>
            </a:p>
          </p:txBody>
        </p:sp>
        <p:sp>
          <p:nvSpPr>
            <p:cNvPr id="90120"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defRPr/>
              </a:pPr>
              <a:endParaRPr lang="en-US">
                <a:solidFill>
                  <a:schemeClr val="hlink"/>
                </a:solidFill>
              </a:endParaRPr>
            </a:p>
          </p:txBody>
        </p:sp>
        <p:sp>
          <p:nvSpPr>
            <p:cNvPr id="90121"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defRPr/>
              </a:pPr>
              <a:endParaRPr lang="en-US">
                <a:solidFill>
                  <a:schemeClr val="accent2"/>
                </a:solidFill>
              </a:endParaRPr>
            </a:p>
          </p:txBody>
        </p:sp>
        <p:sp>
          <p:nvSpPr>
            <p:cNvPr id="90122"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defRPr/>
              </a:pPr>
              <a:endParaRPr lang="en-US">
                <a:solidFill>
                  <a:schemeClr val="hlink"/>
                </a:solidFill>
              </a:endParaRPr>
            </a:p>
          </p:txBody>
        </p:sp>
        <p:sp>
          <p:nvSpPr>
            <p:cNvPr id="90123"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defRPr/>
              </a:pPr>
              <a:endParaRPr lang="en-US" sz="2400">
                <a:latin typeface="Times New Roman" pitchFamily="18" charset="0"/>
              </a:endParaRPr>
            </a:p>
          </p:txBody>
        </p:sp>
        <p:sp>
          <p:nvSpPr>
            <p:cNvPr id="90124"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defRPr/>
              </a:pPr>
              <a:endParaRPr lang="en-US">
                <a:solidFill>
                  <a:schemeClr val="accent2"/>
                </a:solidFill>
              </a:endParaRPr>
            </a:p>
          </p:txBody>
        </p:sp>
        <p:sp>
          <p:nvSpPr>
            <p:cNvPr id="90125"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defRPr/>
              </a:pPr>
              <a:endParaRPr lang="en-US">
                <a:solidFill>
                  <a:schemeClr val="accent2"/>
                </a:solidFill>
              </a:endParaRPr>
            </a:p>
          </p:txBody>
        </p:sp>
      </p:grpSp>
      <p:sp>
        <p:nvSpPr>
          <p:cNvPr id="1029"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0128"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668"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nslds.ed.gov/"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hyperlink" Target="http://nslds.ed.gov/" TargetMode="External"/><Relationship Id="rId2" Type="http://schemas.openxmlformats.org/officeDocument/2006/relationships/hyperlink" Target="http://studentloans.gov/" TargetMode="External"/><Relationship Id="rId1" Type="http://schemas.openxmlformats.org/officeDocument/2006/relationships/slideLayout" Target="../slideLayouts/slideLayout2.xml"/><Relationship Id="rId4" Type="http://schemas.openxmlformats.org/officeDocument/2006/relationships/hyperlink" Target="http://accessgroup.org/"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ctrTitle"/>
          </p:nvPr>
        </p:nvSpPr>
        <p:spPr>
          <a:xfrm>
            <a:off x="2590800" y="1828800"/>
            <a:ext cx="6400800" cy="2209800"/>
          </a:xfrm>
        </p:spPr>
        <p:txBody>
          <a:bodyPr/>
          <a:lstStyle/>
          <a:p>
            <a:pPr eaLnBrk="1" hangingPunct="1"/>
            <a:r>
              <a:rPr lang="en-US" dirty="0" smtClean="0">
                <a:solidFill>
                  <a:schemeClr val="folHlink"/>
                </a:solidFill>
              </a:rPr>
              <a:t/>
            </a:r>
            <a:br>
              <a:rPr lang="en-US" dirty="0" smtClean="0">
                <a:solidFill>
                  <a:schemeClr val="folHlink"/>
                </a:solidFill>
              </a:rPr>
            </a:br>
            <a:r>
              <a:rPr lang="en-US" sz="3200" dirty="0" smtClean="0">
                <a:solidFill>
                  <a:schemeClr val="folHlink"/>
                </a:solidFill>
              </a:rPr>
              <a:t>Widener University   </a:t>
            </a:r>
            <a:r>
              <a:rPr lang="en-US" dirty="0" smtClean="0">
                <a:solidFill>
                  <a:schemeClr val="folHlink"/>
                </a:solidFill>
              </a:rPr>
              <a:t>Delaware Law School</a:t>
            </a:r>
            <a:br>
              <a:rPr lang="en-US" dirty="0" smtClean="0">
                <a:solidFill>
                  <a:schemeClr val="folHlink"/>
                </a:solidFill>
              </a:rPr>
            </a:br>
            <a:endParaRPr lang="en-US" dirty="0" smtClean="0">
              <a:solidFill>
                <a:schemeClr val="folHlink"/>
              </a:solidFill>
            </a:endParaRPr>
          </a:p>
        </p:txBody>
      </p:sp>
      <p:sp>
        <p:nvSpPr>
          <p:cNvPr id="16386" name="Rectangle 3"/>
          <p:cNvSpPr>
            <a:spLocks noGrp="1" noChangeArrowheads="1"/>
          </p:cNvSpPr>
          <p:nvPr>
            <p:ph type="subTitle" idx="1"/>
          </p:nvPr>
        </p:nvSpPr>
        <p:spPr/>
        <p:txBody>
          <a:bodyPr/>
          <a:lstStyle/>
          <a:p>
            <a:pPr>
              <a:spcBef>
                <a:spcPct val="50000"/>
              </a:spcBef>
            </a:pPr>
            <a:r>
              <a:rPr lang="en-US" sz="4300" dirty="0" smtClean="0">
                <a:latin typeface="Arial Black" pitchFamily="34" charset="0"/>
              </a:rPr>
              <a:t>Eleanor Kelly</a:t>
            </a:r>
            <a:r>
              <a:rPr lang="en-US" dirty="0" smtClean="0">
                <a:latin typeface="Arial Black" pitchFamily="34" charset="0"/>
              </a:rPr>
              <a:t> Director of Financial Aid </a:t>
            </a:r>
          </a:p>
          <a:p>
            <a:pPr eaLnBrk="1" hangingPunct="1"/>
            <a:endParaRPr lang="en-US" sz="3800"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a:xfrm>
            <a:off x="228600" y="228600"/>
            <a:ext cx="8229600" cy="1371600"/>
          </a:xfrm>
        </p:spPr>
        <p:txBody>
          <a:bodyPr/>
          <a:lstStyle/>
          <a:p>
            <a:pPr eaLnBrk="1" hangingPunct="1"/>
            <a:r>
              <a:rPr lang="en-US" smtClean="0"/>
              <a:t>Facts about Interest</a:t>
            </a:r>
          </a:p>
        </p:txBody>
      </p:sp>
      <p:sp>
        <p:nvSpPr>
          <p:cNvPr id="33794" name="Rectangle 3"/>
          <p:cNvSpPr>
            <a:spLocks noGrp="1" noChangeArrowheads="1"/>
          </p:cNvSpPr>
          <p:nvPr>
            <p:ph type="body" idx="1"/>
          </p:nvPr>
        </p:nvSpPr>
        <p:spPr>
          <a:xfrm>
            <a:off x="381000" y="1219200"/>
            <a:ext cx="8229600" cy="5334000"/>
          </a:xfrm>
        </p:spPr>
        <p:txBody>
          <a:bodyPr/>
          <a:lstStyle/>
          <a:p>
            <a:pPr eaLnBrk="1" hangingPunct="1">
              <a:lnSpc>
                <a:spcPct val="80000"/>
              </a:lnSpc>
              <a:buFont typeface="Wingdings" pitchFamily="2" charset="2"/>
              <a:buNone/>
            </a:pPr>
            <a:r>
              <a:rPr lang="en-US" sz="1400" u="sng" dirty="0" smtClean="0"/>
              <a:t>How does it accrue?</a:t>
            </a:r>
          </a:p>
          <a:p>
            <a:pPr eaLnBrk="1" hangingPunct="1">
              <a:lnSpc>
                <a:spcPct val="80000"/>
              </a:lnSpc>
              <a:buFont typeface="Wingdings" pitchFamily="2" charset="2"/>
              <a:buNone/>
            </a:pPr>
            <a:endParaRPr lang="en-US" sz="1400" u="sng" dirty="0" smtClean="0"/>
          </a:p>
          <a:p>
            <a:pPr eaLnBrk="1" hangingPunct="1">
              <a:lnSpc>
                <a:spcPct val="80000"/>
              </a:lnSpc>
              <a:buFont typeface="Wingdings" pitchFamily="2" charset="2"/>
              <a:buNone/>
            </a:pPr>
            <a:r>
              <a:rPr lang="en-US" sz="1400" dirty="0" smtClean="0"/>
              <a:t>Interest accrues every day from the date of disbursement on your unsubsidized loans,</a:t>
            </a:r>
          </a:p>
          <a:p>
            <a:pPr eaLnBrk="1" hangingPunct="1">
              <a:lnSpc>
                <a:spcPct val="80000"/>
              </a:lnSpc>
              <a:buFont typeface="Wingdings" pitchFamily="2" charset="2"/>
              <a:buNone/>
            </a:pPr>
            <a:r>
              <a:rPr lang="en-US" sz="1400" dirty="0" smtClean="0"/>
              <a:t>(Unsubsidized and </a:t>
            </a:r>
            <a:r>
              <a:rPr lang="en-US" sz="1400" dirty="0" err="1" smtClean="0"/>
              <a:t>GradPLUS</a:t>
            </a:r>
            <a:r>
              <a:rPr lang="en-US" sz="1400" dirty="0" smtClean="0"/>
              <a:t> loans).  The following formula will be used to calculate your</a:t>
            </a:r>
          </a:p>
          <a:p>
            <a:pPr eaLnBrk="1" hangingPunct="1">
              <a:lnSpc>
                <a:spcPct val="80000"/>
              </a:lnSpc>
              <a:buFont typeface="Wingdings" pitchFamily="2" charset="2"/>
              <a:buNone/>
            </a:pPr>
            <a:r>
              <a:rPr lang="en-US" sz="1400" dirty="0" smtClean="0"/>
              <a:t>daily interest accrual:</a:t>
            </a:r>
          </a:p>
          <a:p>
            <a:pPr eaLnBrk="1" hangingPunct="1">
              <a:lnSpc>
                <a:spcPct val="80000"/>
              </a:lnSpc>
              <a:buFont typeface="Wingdings" pitchFamily="2" charset="2"/>
              <a:buNone/>
            </a:pPr>
            <a:endParaRPr lang="en-US" sz="1400" dirty="0" smtClean="0"/>
          </a:p>
          <a:p>
            <a:pPr eaLnBrk="1" hangingPunct="1">
              <a:lnSpc>
                <a:spcPct val="80000"/>
              </a:lnSpc>
              <a:buFont typeface="Wingdings" pitchFamily="2" charset="2"/>
              <a:buNone/>
            </a:pPr>
            <a:r>
              <a:rPr lang="en-US" sz="1400" dirty="0" smtClean="0"/>
              <a:t>Interest rate x current principal balance / number of days in a year = daily interest</a:t>
            </a:r>
          </a:p>
          <a:p>
            <a:pPr eaLnBrk="1" hangingPunct="1">
              <a:lnSpc>
                <a:spcPct val="80000"/>
              </a:lnSpc>
              <a:buFont typeface="Wingdings" pitchFamily="2" charset="2"/>
              <a:buNone/>
            </a:pPr>
            <a:endParaRPr lang="en-US" sz="1400" dirty="0" smtClean="0"/>
          </a:p>
          <a:p>
            <a:pPr eaLnBrk="1" hangingPunct="1">
              <a:lnSpc>
                <a:spcPct val="80000"/>
              </a:lnSpc>
              <a:buFont typeface="Wingdings" pitchFamily="2" charset="2"/>
              <a:buNone/>
            </a:pPr>
            <a:r>
              <a:rPr lang="en-US" sz="1400" i="1" dirty="0" smtClean="0"/>
              <a:t>Example:</a:t>
            </a:r>
          </a:p>
          <a:p>
            <a:pPr eaLnBrk="1" hangingPunct="1">
              <a:lnSpc>
                <a:spcPct val="80000"/>
              </a:lnSpc>
              <a:buNone/>
            </a:pPr>
            <a:r>
              <a:rPr lang="en-US" sz="1400" dirty="0" smtClean="0"/>
              <a:t>Daily Interest - .0600 x 10,250 / 365 = 1.68</a:t>
            </a:r>
          </a:p>
          <a:p>
            <a:pPr eaLnBrk="1" hangingPunct="1">
              <a:lnSpc>
                <a:spcPct val="80000"/>
              </a:lnSpc>
              <a:buNone/>
            </a:pPr>
            <a:r>
              <a:rPr lang="en-US" sz="1400" dirty="0" smtClean="0"/>
              <a:t>Yearly Interest - $1.68 x 365 days =$615.00</a:t>
            </a:r>
          </a:p>
          <a:p>
            <a:pPr eaLnBrk="1" hangingPunct="1">
              <a:lnSpc>
                <a:spcPct val="80000"/>
              </a:lnSpc>
              <a:buNone/>
            </a:pPr>
            <a:endParaRPr lang="en-US" sz="1400" dirty="0" smtClean="0"/>
          </a:p>
          <a:p>
            <a:pPr eaLnBrk="1" hangingPunct="1">
              <a:lnSpc>
                <a:spcPct val="80000"/>
              </a:lnSpc>
              <a:buFont typeface="Wingdings" pitchFamily="2" charset="2"/>
              <a:buNone/>
            </a:pPr>
            <a:r>
              <a:rPr lang="en-US" sz="1400" u="sng" dirty="0" smtClean="0"/>
              <a:t>Interest Capitalization</a:t>
            </a:r>
          </a:p>
          <a:p>
            <a:pPr eaLnBrk="1" hangingPunct="1">
              <a:lnSpc>
                <a:spcPct val="80000"/>
              </a:lnSpc>
              <a:buFont typeface="Wingdings" pitchFamily="2" charset="2"/>
              <a:buNone/>
            </a:pPr>
            <a:endParaRPr lang="en-US" sz="1400" u="sng" dirty="0" smtClean="0"/>
          </a:p>
          <a:p>
            <a:pPr eaLnBrk="1" hangingPunct="1">
              <a:lnSpc>
                <a:spcPct val="80000"/>
              </a:lnSpc>
              <a:buFont typeface="Wingdings" pitchFamily="2" charset="2"/>
              <a:buNone/>
            </a:pPr>
            <a:r>
              <a:rPr lang="en-US" sz="1400" dirty="0" smtClean="0"/>
              <a:t>Interest Rate – 5.31% and repayment term is 10 years (120 months)</a:t>
            </a:r>
          </a:p>
          <a:p>
            <a:pPr eaLnBrk="1" hangingPunct="1">
              <a:lnSpc>
                <a:spcPct val="80000"/>
              </a:lnSpc>
              <a:buFont typeface="Wingdings" pitchFamily="2" charset="2"/>
              <a:buNone/>
            </a:pPr>
            <a:r>
              <a:rPr lang="en-US" sz="1400" dirty="0" smtClean="0"/>
              <a:t>Original Loan Balance		$10,250 		</a:t>
            </a:r>
          </a:p>
          <a:p>
            <a:pPr eaLnBrk="1" hangingPunct="1">
              <a:lnSpc>
                <a:spcPct val="80000"/>
              </a:lnSpc>
              <a:buFont typeface="Wingdings" pitchFamily="2" charset="2"/>
              <a:buNone/>
            </a:pPr>
            <a:r>
              <a:rPr lang="en-US" sz="1400" dirty="0" smtClean="0"/>
              <a:t>Capitalized Interest 		$1998.75	(3 years, 3 months)	</a:t>
            </a:r>
          </a:p>
          <a:p>
            <a:pPr eaLnBrk="1" hangingPunct="1">
              <a:lnSpc>
                <a:spcPct val="80000"/>
              </a:lnSpc>
              <a:buFont typeface="Wingdings" pitchFamily="2" charset="2"/>
              <a:buNone/>
            </a:pPr>
            <a:r>
              <a:rPr lang="en-US" sz="1400" dirty="0" smtClean="0"/>
              <a:t>Loan Balance at Repayment	$12,249		</a:t>
            </a:r>
          </a:p>
          <a:p>
            <a:pPr eaLnBrk="1" hangingPunct="1">
              <a:lnSpc>
                <a:spcPct val="80000"/>
              </a:lnSpc>
              <a:buFont typeface="Wingdings" pitchFamily="2" charset="2"/>
              <a:buNone/>
            </a:pPr>
            <a:endParaRPr lang="en-US" sz="1400" dirty="0" smtClean="0"/>
          </a:p>
          <a:p>
            <a:pPr eaLnBrk="1" hangingPunct="1">
              <a:lnSpc>
                <a:spcPct val="80000"/>
              </a:lnSpc>
              <a:buFont typeface="Wingdings" pitchFamily="2" charset="2"/>
              <a:buNone/>
            </a:pPr>
            <a:r>
              <a:rPr lang="en-US" sz="1600" dirty="0" smtClean="0">
                <a:latin typeface="Times New Roman" pitchFamily="18" charset="0"/>
                <a:cs typeface="Times New Roman" pitchFamily="18" charset="0"/>
              </a:rPr>
              <a:t>Your servicer may send statements indicating what interest has accrued on your loan(s) and where payment can be sent if so desired. Contact your servicer for more information</a:t>
            </a:r>
            <a:r>
              <a:rPr lang="en-US" sz="1200" dirty="0" smtClean="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p:txBody>
          <a:bodyPr/>
          <a:lstStyle/>
          <a:p>
            <a:pPr eaLnBrk="1" hangingPunct="1"/>
            <a:r>
              <a:rPr lang="en-US" sz="4000" smtClean="0"/>
              <a:t>Private Loan Terms</a:t>
            </a:r>
          </a:p>
        </p:txBody>
      </p:sp>
      <p:sp>
        <p:nvSpPr>
          <p:cNvPr id="36866" name="Rectangle 3"/>
          <p:cNvSpPr>
            <a:spLocks noGrp="1" noChangeArrowheads="1"/>
          </p:cNvSpPr>
          <p:nvPr>
            <p:ph type="body" idx="1"/>
          </p:nvPr>
        </p:nvSpPr>
        <p:spPr>
          <a:xfrm>
            <a:off x="457200" y="1981200"/>
            <a:ext cx="8458200" cy="3886200"/>
          </a:xfrm>
        </p:spPr>
        <p:txBody>
          <a:bodyPr/>
          <a:lstStyle/>
          <a:p>
            <a:pPr eaLnBrk="1" hangingPunct="1">
              <a:lnSpc>
                <a:spcPct val="85000"/>
              </a:lnSpc>
              <a:spcBef>
                <a:spcPct val="25000"/>
              </a:spcBef>
              <a:spcAft>
                <a:spcPct val="25000"/>
              </a:spcAft>
            </a:pPr>
            <a:r>
              <a:rPr lang="en-US" sz="2400" dirty="0" smtClean="0"/>
              <a:t>Interest rate:  </a:t>
            </a:r>
            <a:r>
              <a:rPr lang="en-US" sz="2400" b="1" dirty="0" smtClean="0">
                <a:solidFill>
                  <a:schemeClr val="hlink"/>
                </a:solidFill>
              </a:rPr>
              <a:t>Varies by program</a:t>
            </a:r>
            <a:endParaRPr lang="en-US" sz="2400" dirty="0" smtClean="0">
              <a:solidFill>
                <a:schemeClr val="hlink"/>
              </a:solidFill>
            </a:endParaRPr>
          </a:p>
          <a:p>
            <a:pPr eaLnBrk="1" hangingPunct="1">
              <a:lnSpc>
                <a:spcPct val="85000"/>
              </a:lnSpc>
              <a:spcBef>
                <a:spcPct val="25000"/>
              </a:spcBef>
              <a:spcAft>
                <a:spcPct val="25000"/>
              </a:spcAft>
            </a:pPr>
            <a:r>
              <a:rPr lang="en-US" sz="2400" dirty="0" smtClean="0"/>
              <a:t>Fees:  </a:t>
            </a:r>
            <a:r>
              <a:rPr lang="en-US" sz="2400" b="1" dirty="0" smtClean="0">
                <a:solidFill>
                  <a:schemeClr val="hlink"/>
                </a:solidFill>
              </a:rPr>
              <a:t>Vary by program</a:t>
            </a:r>
            <a:endParaRPr lang="en-US" sz="2400" dirty="0" smtClean="0">
              <a:solidFill>
                <a:schemeClr val="hlink"/>
              </a:solidFill>
            </a:endParaRPr>
          </a:p>
          <a:p>
            <a:pPr eaLnBrk="1" hangingPunct="1">
              <a:lnSpc>
                <a:spcPct val="85000"/>
              </a:lnSpc>
              <a:spcBef>
                <a:spcPct val="25000"/>
              </a:spcBef>
              <a:spcAft>
                <a:spcPct val="25000"/>
              </a:spcAft>
            </a:pPr>
            <a:r>
              <a:rPr lang="en-US" sz="2400" dirty="0" smtClean="0"/>
              <a:t>Repayment term:  </a:t>
            </a:r>
            <a:r>
              <a:rPr lang="en-US" sz="2400" b="1" dirty="0" smtClean="0">
                <a:solidFill>
                  <a:schemeClr val="hlink"/>
                </a:solidFill>
              </a:rPr>
              <a:t>Options and incentives vary by program</a:t>
            </a:r>
          </a:p>
          <a:p>
            <a:pPr eaLnBrk="1" hangingPunct="1">
              <a:lnSpc>
                <a:spcPct val="85000"/>
              </a:lnSpc>
              <a:spcBef>
                <a:spcPct val="25000"/>
              </a:spcBef>
              <a:spcAft>
                <a:spcPct val="25000"/>
              </a:spcAft>
            </a:pPr>
            <a:r>
              <a:rPr lang="en-US" sz="2400" dirty="0" smtClean="0"/>
              <a:t>Check with your lender for your loan’s specific details</a:t>
            </a:r>
          </a:p>
          <a:p>
            <a:pPr eaLnBrk="1" hangingPunct="1">
              <a:lnSpc>
                <a:spcPct val="85000"/>
              </a:lnSpc>
              <a:spcBef>
                <a:spcPct val="25000"/>
              </a:spcBef>
              <a:spcAft>
                <a:spcPct val="25000"/>
              </a:spcAft>
            </a:pPr>
            <a:r>
              <a:rPr lang="en-US" sz="2400" dirty="0" smtClean="0"/>
              <a:t>Private Loan cannot be consolidated with Federal loans</a:t>
            </a:r>
          </a:p>
          <a:p>
            <a:pPr eaLnBrk="1" hangingPunct="1">
              <a:lnSpc>
                <a:spcPct val="85000"/>
              </a:lnSpc>
              <a:spcBef>
                <a:spcPct val="25000"/>
              </a:spcBef>
              <a:spcAft>
                <a:spcPct val="25000"/>
              </a:spcAft>
            </a:pPr>
            <a:r>
              <a:rPr lang="en-US" sz="2400" dirty="0" smtClean="0"/>
              <a:t>Buyer Beware – Direct to Consumer education loans</a:t>
            </a:r>
          </a:p>
          <a:p>
            <a:pPr eaLnBrk="1" hangingPunct="1"/>
            <a:endParaRPr lang="en-US" sz="2400" dirty="0" smtClean="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p:txBody>
          <a:bodyPr/>
          <a:lstStyle/>
          <a:p>
            <a:pPr algn="ctr" eaLnBrk="1" hangingPunct="1"/>
            <a:r>
              <a:rPr lang="en-US" sz="4000" dirty="0" smtClean="0"/>
              <a:t>Master Promissory Note (MPN) </a:t>
            </a:r>
            <a:br>
              <a:rPr lang="en-US" sz="4000" dirty="0" smtClean="0"/>
            </a:br>
            <a:r>
              <a:rPr lang="en-US" sz="4000" dirty="0" smtClean="0"/>
              <a:t>Loan Applications</a:t>
            </a:r>
          </a:p>
        </p:txBody>
      </p:sp>
      <p:sp>
        <p:nvSpPr>
          <p:cNvPr id="38914" name="Rectangle 3"/>
          <p:cNvSpPr>
            <a:spLocks noGrp="1" noChangeArrowheads="1"/>
          </p:cNvSpPr>
          <p:nvPr>
            <p:ph type="body" idx="1"/>
          </p:nvPr>
        </p:nvSpPr>
        <p:spPr>
          <a:xfrm>
            <a:off x="457200" y="1981200"/>
            <a:ext cx="8229600" cy="4267200"/>
          </a:xfrm>
        </p:spPr>
        <p:txBody>
          <a:bodyPr/>
          <a:lstStyle/>
          <a:p>
            <a:pPr eaLnBrk="1" hangingPunct="1">
              <a:lnSpc>
                <a:spcPct val="80000"/>
              </a:lnSpc>
              <a:buFont typeface="Wingdings" pitchFamily="2" charset="2"/>
              <a:buNone/>
            </a:pPr>
            <a:r>
              <a:rPr lang="en-US" sz="2000" dirty="0" smtClean="0"/>
              <a:t>Federal Direct Unsubsidized </a:t>
            </a:r>
          </a:p>
          <a:p>
            <a:pPr eaLnBrk="1" hangingPunct="1">
              <a:lnSpc>
                <a:spcPct val="80000"/>
              </a:lnSpc>
            </a:pPr>
            <a:r>
              <a:rPr lang="en-US" sz="2000" dirty="0" smtClean="0"/>
              <a:t>Subsidized/Unsubsidized MPN </a:t>
            </a:r>
            <a:r>
              <a:rPr lang="en-US" sz="1600" dirty="0" smtClean="0"/>
              <a:t>is completed once during your time at Delaware Law School. </a:t>
            </a:r>
            <a:endParaRPr lang="en-US" sz="1600" dirty="0"/>
          </a:p>
          <a:p>
            <a:pPr lvl="1" eaLnBrk="1" hangingPunct="1">
              <a:lnSpc>
                <a:spcPct val="80000"/>
              </a:lnSpc>
            </a:pPr>
            <a:r>
              <a:rPr lang="en-US" sz="1600" dirty="0" smtClean="0"/>
              <a:t>Completion of the Institutional Data Form authorizes Widener to add loans to your loan note. </a:t>
            </a:r>
          </a:p>
          <a:p>
            <a:pPr lvl="1" eaLnBrk="1" hangingPunct="1">
              <a:lnSpc>
                <a:spcPct val="80000"/>
              </a:lnSpc>
            </a:pPr>
            <a:r>
              <a:rPr lang="en-US" sz="1600" dirty="0" smtClean="0"/>
              <a:t>The the Direct Subsidized/Unsubsidized Stafford Loan Master Promissory Note/Loan Application does not require a requested loan amount and is valid for ten years.  </a:t>
            </a:r>
          </a:p>
          <a:p>
            <a:pPr marL="457200" lvl="1" indent="0" eaLnBrk="1" hangingPunct="1">
              <a:lnSpc>
                <a:spcPct val="80000"/>
              </a:lnSpc>
              <a:buNone/>
            </a:pPr>
            <a:endParaRPr lang="en-US" sz="1600" dirty="0" smtClean="0"/>
          </a:p>
          <a:p>
            <a:pPr marL="0" indent="0" eaLnBrk="1" hangingPunct="1">
              <a:lnSpc>
                <a:spcPct val="80000"/>
              </a:lnSpc>
              <a:buNone/>
            </a:pPr>
            <a:r>
              <a:rPr lang="en-US" sz="2000" dirty="0" smtClean="0"/>
              <a:t>Graduate PLUS</a:t>
            </a:r>
          </a:p>
          <a:p>
            <a:pPr eaLnBrk="1" hangingPunct="1">
              <a:lnSpc>
                <a:spcPct val="80000"/>
              </a:lnSpc>
            </a:pPr>
            <a:r>
              <a:rPr lang="en-US" sz="2000" dirty="0" err="1" smtClean="0"/>
              <a:t>GradPLUS</a:t>
            </a:r>
            <a:r>
              <a:rPr lang="en-US" sz="2000" dirty="0" smtClean="0"/>
              <a:t> MPN </a:t>
            </a:r>
            <a:r>
              <a:rPr lang="en-US" sz="1600" dirty="0" smtClean="0"/>
              <a:t>is completed once if you were approved on your own credit.</a:t>
            </a:r>
          </a:p>
          <a:p>
            <a:pPr lvl="1" eaLnBrk="1" hangingPunct="1">
              <a:lnSpc>
                <a:spcPct val="80000"/>
              </a:lnSpc>
            </a:pPr>
            <a:r>
              <a:rPr lang="en-US" sz="1600" dirty="0" smtClean="0"/>
              <a:t>The  application for a </a:t>
            </a:r>
            <a:r>
              <a:rPr lang="en-US" sz="1600" dirty="0" err="1" smtClean="0"/>
              <a:t>GradPLUS</a:t>
            </a:r>
            <a:r>
              <a:rPr lang="en-US" sz="1600" dirty="0" smtClean="0"/>
              <a:t> loan will need to completed every year as the loan requires a credit check and a requested loan amount.  </a:t>
            </a:r>
          </a:p>
          <a:p>
            <a:pPr eaLnBrk="1" hangingPunct="1">
              <a:lnSpc>
                <a:spcPct val="80000"/>
              </a:lnSpc>
              <a:buFontTx/>
              <a:buChar char="-"/>
            </a:pPr>
            <a:endParaRPr lang="en-US" sz="1600" dirty="0" smtClean="0"/>
          </a:p>
          <a:p>
            <a:pPr eaLnBrk="1" hangingPunct="1">
              <a:lnSpc>
                <a:spcPct val="80000"/>
              </a:lnSpc>
              <a:buFontTx/>
              <a:buNone/>
            </a:pPr>
            <a:r>
              <a:rPr lang="en-US" sz="2000" dirty="0" smtClean="0"/>
              <a:t>Private </a:t>
            </a:r>
          </a:p>
          <a:p>
            <a:pPr eaLnBrk="1" hangingPunct="1">
              <a:lnSpc>
                <a:spcPct val="80000"/>
              </a:lnSpc>
            </a:pPr>
            <a:r>
              <a:rPr lang="en-US" sz="1800" dirty="0" smtClean="0"/>
              <a:t>Check with your lender</a:t>
            </a:r>
          </a:p>
          <a:p>
            <a:pPr eaLnBrk="1" hangingPunct="1">
              <a:lnSpc>
                <a:spcPct val="80000"/>
              </a:lnSpc>
              <a:buFontTx/>
              <a:buNone/>
            </a:pPr>
            <a:endParaRPr lang="en-US" sz="16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lstStyle/>
          <a:p>
            <a:pPr algn="ctr" eaLnBrk="1" hangingPunct="1"/>
            <a:r>
              <a:rPr lang="en-US" sz="4000" dirty="0" smtClean="0"/>
              <a:t>Enrollment Status Requirements for JD Students</a:t>
            </a:r>
          </a:p>
        </p:txBody>
      </p:sp>
      <p:sp>
        <p:nvSpPr>
          <p:cNvPr id="39938" name="Rectangle 3"/>
          <p:cNvSpPr>
            <a:spLocks noGrp="1" noChangeArrowheads="1"/>
          </p:cNvSpPr>
          <p:nvPr>
            <p:ph type="body" idx="1"/>
          </p:nvPr>
        </p:nvSpPr>
        <p:spPr>
          <a:xfrm>
            <a:off x="457200" y="1981200"/>
            <a:ext cx="8229600" cy="4343400"/>
          </a:xfrm>
        </p:spPr>
        <p:txBody>
          <a:bodyPr/>
          <a:lstStyle/>
          <a:p>
            <a:pPr eaLnBrk="1" hangingPunct="1">
              <a:lnSpc>
                <a:spcPct val="80000"/>
              </a:lnSpc>
              <a:buFont typeface="Wingdings" pitchFamily="2" charset="2"/>
              <a:buNone/>
            </a:pPr>
            <a:r>
              <a:rPr lang="en-US" sz="2800" dirty="0" smtClean="0"/>
              <a:t>Fall and Spring Semesters	</a:t>
            </a:r>
            <a:endParaRPr lang="en-US" sz="2800" dirty="0"/>
          </a:p>
          <a:p>
            <a:pPr eaLnBrk="1" hangingPunct="1">
              <a:lnSpc>
                <a:spcPct val="80000"/>
              </a:lnSpc>
            </a:pPr>
            <a:r>
              <a:rPr lang="en-US" sz="1800" dirty="0" smtClean="0"/>
              <a:t>Need at least 4 credits in order to receive financial aid (loans).  </a:t>
            </a:r>
          </a:p>
          <a:p>
            <a:pPr eaLnBrk="1" hangingPunct="1">
              <a:lnSpc>
                <a:spcPct val="80000"/>
              </a:lnSpc>
            </a:pPr>
            <a:r>
              <a:rPr lang="en-US" sz="1800" dirty="0" smtClean="0"/>
              <a:t>Merit aid enrollment requirements are listed in the award letter.</a:t>
            </a:r>
            <a:r>
              <a:rPr lang="en-US" sz="2800" dirty="0" smtClean="0"/>
              <a:t> </a:t>
            </a:r>
          </a:p>
          <a:p>
            <a:pPr marL="0" indent="0" eaLnBrk="1" hangingPunct="1">
              <a:lnSpc>
                <a:spcPct val="80000"/>
              </a:lnSpc>
              <a:buNone/>
            </a:pPr>
            <a:endParaRPr lang="en-US" sz="2800" dirty="0" smtClean="0"/>
          </a:p>
          <a:p>
            <a:pPr eaLnBrk="1" hangingPunct="1">
              <a:lnSpc>
                <a:spcPct val="80000"/>
              </a:lnSpc>
              <a:buFontTx/>
              <a:buNone/>
            </a:pPr>
            <a:r>
              <a:rPr lang="en-US" sz="2800" dirty="0" smtClean="0"/>
              <a:t>Summer Semester</a:t>
            </a:r>
          </a:p>
          <a:p>
            <a:pPr eaLnBrk="1" hangingPunct="1">
              <a:lnSpc>
                <a:spcPct val="80000"/>
              </a:lnSpc>
            </a:pPr>
            <a:r>
              <a:rPr lang="en-US" sz="1800" dirty="0" smtClean="0"/>
              <a:t>Need at least 3 credits in order to receive financial aid (loans).</a:t>
            </a:r>
          </a:p>
          <a:p>
            <a:pPr eaLnBrk="1" hangingPunct="1">
              <a:lnSpc>
                <a:spcPct val="80000"/>
              </a:lnSpc>
            </a:pPr>
            <a:r>
              <a:rPr lang="en-US" sz="1800" dirty="0" smtClean="0"/>
              <a:t>Institutional Merit aid is not applicable to summer classes.</a:t>
            </a:r>
          </a:p>
          <a:p>
            <a:pPr eaLnBrk="1" hangingPunct="1">
              <a:lnSpc>
                <a:spcPct val="80000"/>
              </a:lnSpc>
              <a:buFontTx/>
              <a:buChar char="-"/>
            </a:pPr>
            <a:endParaRPr lang="en-US" sz="1800" dirty="0" smtClean="0"/>
          </a:p>
          <a:p>
            <a:pPr eaLnBrk="1" hangingPunct="1">
              <a:lnSpc>
                <a:spcPct val="80000"/>
              </a:lnSpc>
            </a:pPr>
            <a:r>
              <a:rPr lang="en-US" sz="1800" dirty="0" smtClean="0"/>
              <a:t>Students must maintain at least half-time status for their loans to stay in</a:t>
            </a:r>
          </a:p>
          <a:p>
            <a:pPr eaLnBrk="1" hangingPunct="1">
              <a:lnSpc>
                <a:spcPct val="80000"/>
              </a:lnSpc>
              <a:buFontTx/>
              <a:buNone/>
            </a:pPr>
            <a:r>
              <a:rPr lang="en-US" sz="1800" dirty="0" smtClean="0"/>
              <a:t>	deferment status.  </a:t>
            </a:r>
          </a:p>
          <a:p>
            <a:pPr eaLnBrk="1" hangingPunct="1">
              <a:lnSpc>
                <a:spcPct val="80000"/>
              </a:lnSpc>
              <a:buFontTx/>
              <a:buNone/>
            </a:pPr>
            <a:endParaRPr lang="en-US" sz="1800" dirty="0" smtClean="0"/>
          </a:p>
          <a:p>
            <a:pPr eaLnBrk="1" hangingPunct="1">
              <a:lnSpc>
                <a:spcPct val="80000"/>
              </a:lnSpc>
            </a:pPr>
            <a:r>
              <a:rPr lang="en-US" sz="1800" dirty="0" smtClean="0"/>
              <a:t>Please inform the offices outlined in your student handbook of any decision to withdraw or request a leave of absence from your classes.</a:t>
            </a:r>
          </a:p>
          <a:p>
            <a:pPr eaLnBrk="1" hangingPunct="1">
              <a:lnSpc>
                <a:spcPct val="80000"/>
              </a:lnSpc>
              <a:buFontTx/>
              <a:buNone/>
            </a:pPr>
            <a:endParaRPr lang="en-US" sz="1800" dirty="0" smtClean="0"/>
          </a:p>
          <a:p>
            <a:pPr eaLnBrk="1" hangingPunct="1">
              <a:lnSpc>
                <a:spcPct val="80000"/>
              </a:lnSpc>
              <a:buFontTx/>
              <a:buNone/>
            </a:pPr>
            <a:endParaRPr lang="en-US" sz="1800" dirty="0" smtClean="0"/>
          </a:p>
          <a:p>
            <a:pPr eaLnBrk="1" hangingPunct="1">
              <a:lnSpc>
                <a:spcPct val="80000"/>
              </a:lnSpc>
              <a:buFontTx/>
              <a:buNone/>
            </a:pPr>
            <a:endParaRPr lang="en-US" sz="18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a:xfrm>
            <a:off x="759941" y="457200"/>
            <a:ext cx="7793037" cy="1143000"/>
          </a:xfrm>
        </p:spPr>
        <p:txBody>
          <a:bodyPr/>
          <a:lstStyle/>
          <a:p>
            <a:pPr eaLnBrk="1" hangingPunct="1"/>
            <a:r>
              <a:rPr lang="en-US" sz="4000" dirty="0" smtClean="0"/>
              <a:t>Your Rights as a borrower </a:t>
            </a:r>
          </a:p>
        </p:txBody>
      </p:sp>
      <p:sp>
        <p:nvSpPr>
          <p:cNvPr id="40962" name="Rectangle 4"/>
          <p:cNvSpPr>
            <a:spLocks noGrp="1" noChangeArrowheads="1"/>
          </p:cNvSpPr>
          <p:nvPr>
            <p:ph type="body" idx="1"/>
          </p:nvPr>
        </p:nvSpPr>
        <p:spPr>
          <a:xfrm>
            <a:off x="381000" y="1676400"/>
            <a:ext cx="8229600" cy="5181600"/>
          </a:xfrm>
        </p:spPr>
        <p:txBody>
          <a:bodyPr/>
          <a:lstStyle/>
          <a:p>
            <a:pPr eaLnBrk="1" hangingPunct="1"/>
            <a:r>
              <a:rPr lang="en-US" sz="2800" dirty="0" smtClean="0"/>
              <a:t>Grace Period – period of time after graduation that you have before beginning repayment</a:t>
            </a:r>
          </a:p>
          <a:p>
            <a:pPr lvl="1" eaLnBrk="1" hangingPunct="1"/>
            <a:r>
              <a:rPr lang="en-US" sz="2400" dirty="0" smtClean="0"/>
              <a:t>6months – Direct Unsubsidized Loan</a:t>
            </a:r>
          </a:p>
          <a:p>
            <a:pPr lvl="1" eaLnBrk="1" hangingPunct="1"/>
            <a:r>
              <a:rPr lang="en-US" sz="2400" dirty="0" err="1" smtClean="0"/>
              <a:t>GradPLUS</a:t>
            </a:r>
            <a:r>
              <a:rPr lang="en-US" sz="2400" dirty="0" smtClean="0"/>
              <a:t> – six month post half-time deferment	</a:t>
            </a:r>
          </a:p>
          <a:p>
            <a:pPr eaLnBrk="1" hangingPunct="1"/>
            <a:r>
              <a:rPr lang="en-US" sz="2800" dirty="0" smtClean="0"/>
              <a:t>Deferments and Forbearances are Available - What Is the difference?</a:t>
            </a:r>
          </a:p>
          <a:p>
            <a:pPr eaLnBrk="1" hangingPunct="1"/>
            <a:r>
              <a:rPr lang="en-US" sz="2800" dirty="0" smtClean="0"/>
              <a:t>No penalty for Pre-payment</a:t>
            </a:r>
          </a:p>
          <a:p>
            <a:pPr eaLnBrk="1" hangingPunct="1"/>
            <a:r>
              <a:rPr lang="en-US" sz="2800" dirty="0" smtClean="0"/>
              <a:t>Federal Loans are eligible for forgiveness if become you become Completely and Permanently Disabled or Die. </a:t>
            </a:r>
          </a:p>
        </p:txBody>
      </p:sp>
      <p:sp>
        <p:nvSpPr>
          <p:cNvPr id="40963" name="Rectangle 5"/>
          <p:cNvSpPr>
            <a:spLocks noChangeArrowheads="1"/>
          </p:cNvSpPr>
          <p:nvPr/>
        </p:nvSpPr>
        <p:spPr bwMode="auto">
          <a:xfrm>
            <a:off x="-184150" y="3810000"/>
            <a:ext cx="184150" cy="519113"/>
          </a:xfrm>
          <a:prstGeom prst="rect">
            <a:avLst/>
          </a:prstGeom>
          <a:noFill/>
          <a:ln w="9525">
            <a:noFill/>
            <a:miter lim="800000"/>
            <a:headEnd/>
            <a:tailEnd/>
          </a:ln>
        </p:spPr>
        <p:txBody>
          <a:bodyPr wrap="none">
            <a:spAutoFit/>
          </a:bodyPr>
          <a:lstStyle/>
          <a:p>
            <a:pPr>
              <a:buClr>
                <a:schemeClr val="folHlink"/>
              </a:buClr>
              <a:buSzPct val="105000"/>
              <a:buFont typeface="Wingdings" pitchFamily="2" charset="2"/>
              <a:buNone/>
            </a:pPr>
            <a:endParaRPr lang="en-US" sz="2800">
              <a:latin typeface="Tahoma" pitchFamily="34" charset="0"/>
            </a:endParaRPr>
          </a:p>
        </p:txBody>
      </p:sp>
      <p:sp>
        <p:nvSpPr>
          <p:cNvPr id="40964" name="Rectangle 7"/>
          <p:cNvSpPr>
            <a:spLocks noChangeArrowheads="1"/>
          </p:cNvSpPr>
          <p:nvPr/>
        </p:nvSpPr>
        <p:spPr bwMode="auto">
          <a:xfrm>
            <a:off x="762000" y="3810000"/>
            <a:ext cx="184150" cy="519113"/>
          </a:xfrm>
          <a:prstGeom prst="rect">
            <a:avLst/>
          </a:prstGeom>
          <a:noFill/>
          <a:ln w="9525">
            <a:noFill/>
            <a:miter lim="800000"/>
            <a:headEnd/>
            <a:tailEnd/>
          </a:ln>
        </p:spPr>
        <p:txBody>
          <a:bodyPr wrap="none">
            <a:spAutoFit/>
          </a:bodyPr>
          <a:lstStyle/>
          <a:p>
            <a:pPr>
              <a:buClr>
                <a:schemeClr val="folHlink"/>
              </a:buClr>
              <a:buSzPct val="110000"/>
              <a:buFont typeface="Wingdings" pitchFamily="2" charset="2"/>
              <a:buNone/>
            </a:pPr>
            <a:endParaRPr lang="en-US" sz="2800">
              <a:latin typeface="Tahoma" pitchFamily="34"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a:xfrm>
            <a:off x="457200" y="457200"/>
            <a:ext cx="8382000" cy="1371600"/>
          </a:xfrm>
        </p:spPr>
        <p:txBody>
          <a:bodyPr/>
          <a:lstStyle/>
          <a:p>
            <a:pPr eaLnBrk="1" hangingPunct="1"/>
            <a:r>
              <a:rPr lang="en-US" sz="3600" dirty="0" smtClean="0"/>
              <a:t>Be Aware of Borrower Responsibilities</a:t>
            </a:r>
          </a:p>
        </p:txBody>
      </p:sp>
      <p:sp>
        <p:nvSpPr>
          <p:cNvPr id="43010" name="Rectangle 3"/>
          <p:cNvSpPr>
            <a:spLocks noGrp="1" noChangeArrowheads="1"/>
          </p:cNvSpPr>
          <p:nvPr>
            <p:ph type="body" idx="1"/>
          </p:nvPr>
        </p:nvSpPr>
        <p:spPr>
          <a:xfrm>
            <a:off x="457200" y="1447800"/>
            <a:ext cx="8229600" cy="3886200"/>
          </a:xfrm>
        </p:spPr>
        <p:txBody>
          <a:bodyPr/>
          <a:lstStyle/>
          <a:p>
            <a:pPr>
              <a:lnSpc>
                <a:spcPct val="90000"/>
              </a:lnSpc>
              <a:spcBef>
                <a:spcPct val="50000"/>
              </a:spcBef>
              <a:buClrTx/>
              <a:buSzTx/>
              <a:buFontTx/>
              <a:buNone/>
            </a:pPr>
            <a:r>
              <a:rPr lang="en-US" sz="2000" dirty="0" smtClean="0">
                <a:solidFill>
                  <a:srgbClr val="FF0000"/>
                </a:solidFill>
              </a:rPr>
              <a:t>As a borrower, you are required to:</a:t>
            </a:r>
            <a:endParaRPr lang="en-US" sz="2400" dirty="0" smtClean="0">
              <a:solidFill>
                <a:srgbClr val="FF0000"/>
              </a:solidFill>
            </a:endParaRPr>
          </a:p>
          <a:p>
            <a:pPr eaLnBrk="1" hangingPunct="1">
              <a:lnSpc>
                <a:spcPct val="85000"/>
              </a:lnSpc>
              <a:spcBef>
                <a:spcPct val="25000"/>
              </a:spcBef>
              <a:spcAft>
                <a:spcPct val="25000"/>
              </a:spcAft>
            </a:pPr>
            <a:r>
              <a:rPr lang="en-US" sz="2800" dirty="0" smtClean="0"/>
              <a:t>Repay the loan according to the repayment schedule even if you don’t complete the program, unable to find a job in your chosen field and/or dissatisfied with your educational experience.   </a:t>
            </a:r>
          </a:p>
          <a:p>
            <a:pPr eaLnBrk="1" hangingPunct="1">
              <a:lnSpc>
                <a:spcPct val="85000"/>
              </a:lnSpc>
              <a:spcBef>
                <a:spcPct val="25000"/>
              </a:spcBef>
              <a:spcAft>
                <a:spcPct val="25000"/>
              </a:spcAft>
            </a:pPr>
            <a:r>
              <a:rPr lang="en-US" sz="2800" dirty="0" smtClean="0"/>
              <a:t>Notify your loan servicer of anything that affects your ability to repay or impacts your eligibility for deferment or cancellation of the loan</a:t>
            </a:r>
          </a:p>
          <a:p>
            <a:pPr eaLnBrk="1" hangingPunct="1">
              <a:lnSpc>
                <a:spcPct val="85000"/>
              </a:lnSpc>
              <a:spcBef>
                <a:spcPct val="25000"/>
              </a:spcBef>
              <a:spcAft>
                <a:spcPct val="25000"/>
              </a:spcAft>
            </a:pPr>
            <a:r>
              <a:rPr lang="en-US" sz="2800" dirty="0" smtClean="0"/>
              <a:t>Notify your loan servicer of any changes in academic status, your name, address, phone number, etc.</a:t>
            </a:r>
          </a:p>
          <a:p>
            <a:pPr eaLnBrk="1" hangingPunct="1">
              <a:lnSpc>
                <a:spcPct val="90000"/>
              </a:lnSpc>
            </a:pPr>
            <a:endParaRPr lang="en-US" sz="2800" dirty="0"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026"/>
          <p:cNvSpPr>
            <a:spLocks noGrp="1" noChangeArrowheads="1"/>
          </p:cNvSpPr>
          <p:nvPr>
            <p:ph type="title"/>
          </p:nvPr>
        </p:nvSpPr>
        <p:spPr/>
        <p:txBody>
          <a:bodyPr/>
          <a:lstStyle/>
          <a:p>
            <a:pPr eaLnBrk="1" hangingPunct="1"/>
            <a:r>
              <a:rPr lang="en-US" dirty="0" smtClean="0"/>
              <a:t>Your Repayment Options</a:t>
            </a:r>
          </a:p>
        </p:txBody>
      </p:sp>
      <p:sp>
        <p:nvSpPr>
          <p:cNvPr id="45058" name="Rectangle 1027"/>
          <p:cNvSpPr>
            <a:spLocks noGrp="1" noChangeArrowheads="1"/>
          </p:cNvSpPr>
          <p:nvPr>
            <p:ph type="body" idx="1"/>
          </p:nvPr>
        </p:nvSpPr>
        <p:spPr>
          <a:xfrm>
            <a:off x="457200" y="1371600"/>
            <a:ext cx="8229600" cy="4800600"/>
          </a:xfrm>
        </p:spPr>
        <p:txBody>
          <a:bodyPr/>
          <a:lstStyle/>
          <a:p>
            <a:pPr eaLnBrk="1" hangingPunct="1">
              <a:lnSpc>
                <a:spcPct val="90000"/>
              </a:lnSpc>
              <a:spcBef>
                <a:spcPct val="50000"/>
              </a:spcBef>
              <a:buFont typeface="Wingdings" pitchFamily="2" charset="2"/>
              <a:buNone/>
            </a:pPr>
            <a:endParaRPr lang="en-US" sz="2400" dirty="0" smtClean="0"/>
          </a:p>
          <a:p>
            <a:pPr eaLnBrk="1" hangingPunct="1">
              <a:lnSpc>
                <a:spcPct val="90000"/>
              </a:lnSpc>
              <a:spcBef>
                <a:spcPct val="50000"/>
              </a:spcBef>
              <a:buFont typeface="Wingdings" pitchFamily="2" charset="2"/>
              <a:buNone/>
            </a:pPr>
            <a:r>
              <a:rPr lang="en-US" sz="2400" dirty="0" smtClean="0"/>
              <a:t>Many repayment options are available:</a:t>
            </a:r>
            <a:endParaRPr lang="en-US" sz="2800" dirty="0">
              <a:latin typeface="Arial Black" pitchFamily="34" charset="0"/>
            </a:endParaRPr>
          </a:p>
          <a:p>
            <a:pPr eaLnBrk="1" hangingPunct="1">
              <a:lnSpc>
                <a:spcPct val="90000"/>
              </a:lnSpc>
              <a:spcBef>
                <a:spcPct val="50000"/>
              </a:spcBef>
            </a:pPr>
            <a:r>
              <a:rPr lang="en-US" sz="2400" b="1" dirty="0" smtClean="0"/>
              <a:t>Standard-  </a:t>
            </a:r>
            <a:r>
              <a:rPr lang="en-US" sz="2400" dirty="0" smtClean="0"/>
              <a:t>10-year repayment term-same payment each month</a:t>
            </a:r>
          </a:p>
          <a:p>
            <a:pPr eaLnBrk="1" hangingPunct="1">
              <a:lnSpc>
                <a:spcPct val="90000"/>
              </a:lnSpc>
              <a:spcBef>
                <a:spcPct val="50000"/>
              </a:spcBef>
            </a:pPr>
            <a:r>
              <a:rPr lang="en-US" sz="2400" b="1" dirty="0" smtClean="0"/>
              <a:t>Graduated - </a:t>
            </a:r>
            <a:r>
              <a:rPr lang="en-US" sz="2400" dirty="0" smtClean="0"/>
              <a:t>Payments start low (interest only payments), then increase after two years, and then after five.</a:t>
            </a:r>
          </a:p>
          <a:p>
            <a:pPr eaLnBrk="1" hangingPunct="1">
              <a:lnSpc>
                <a:spcPct val="90000"/>
              </a:lnSpc>
              <a:spcBef>
                <a:spcPct val="50000"/>
              </a:spcBef>
            </a:pPr>
            <a:r>
              <a:rPr lang="en-US" sz="2400" b="1" dirty="0" smtClean="0"/>
              <a:t>Extended - </a:t>
            </a:r>
            <a:r>
              <a:rPr lang="en-US" sz="2400" dirty="0" smtClean="0"/>
              <a:t>Up to 30-year repayment term, depending on total amount borrowed. </a:t>
            </a:r>
          </a:p>
          <a:p>
            <a:pPr eaLnBrk="1" hangingPunct="1"/>
            <a:endParaRPr lang="en-US"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lstStyle/>
          <a:p>
            <a:r>
              <a:rPr lang="en-US" sz="4000" dirty="0" smtClean="0"/>
              <a:t>Income Driven Repayment Options</a:t>
            </a:r>
            <a:endParaRPr lang="en-US" sz="4000" dirty="0"/>
          </a:p>
        </p:txBody>
      </p:sp>
      <p:sp>
        <p:nvSpPr>
          <p:cNvPr id="3" name="Content Placeholder 2"/>
          <p:cNvSpPr>
            <a:spLocks noGrp="1"/>
          </p:cNvSpPr>
          <p:nvPr>
            <p:ph idx="1"/>
          </p:nvPr>
        </p:nvSpPr>
        <p:spPr>
          <a:xfrm>
            <a:off x="457200" y="1447800"/>
            <a:ext cx="8229600" cy="4876800"/>
          </a:xfrm>
        </p:spPr>
        <p:txBody>
          <a:bodyPr/>
          <a:lstStyle/>
          <a:p>
            <a:pPr eaLnBrk="1" hangingPunct="1">
              <a:lnSpc>
                <a:spcPct val="90000"/>
              </a:lnSpc>
              <a:spcBef>
                <a:spcPct val="50000"/>
              </a:spcBef>
            </a:pPr>
            <a:r>
              <a:rPr lang="en-US" sz="2400" b="1" dirty="0" smtClean="0"/>
              <a:t>Income Contingent - </a:t>
            </a:r>
            <a:r>
              <a:rPr lang="en-US" sz="2400" dirty="0" smtClean="0"/>
              <a:t>Payments tied to a percentage of your income.</a:t>
            </a:r>
          </a:p>
          <a:p>
            <a:pPr eaLnBrk="1" hangingPunct="1">
              <a:lnSpc>
                <a:spcPct val="90000"/>
              </a:lnSpc>
              <a:spcBef>
                <a:spcPct val="50000"/>
              </a:spcBef>
            </a:pPr>
            <a:r>
              <a:rPr lang="en-US" sz="2400" b="1" dirty="0" smtClean="0"/>
              <a:t>Income Based Repayment</a:t>
            </a:r>
            <a:r>
              <a:rPr lang="en-US" sz="2400" dirty="0" smtClean="0"/>
              <a:t> - payments based on a percentage of Adjusted Gross income after adjusted by federal formula.  Remaining loan balance eligible for cancellation after 25 years of repayment.*</a:t>
            </a:r>
          </a:p>
          <a:p>
            <a:pPr eaLnBrk="1" hangingPunct="1">
              <a:lnSpc>
                <a:spcPct val="90000"/>
              </a:lnSpc>
              <a:spcBef>
                <a:spcPct val="50000"/>
              </a:spcBef>
            </a:pPr>
            <a:r>
              <a:rPr lang="en-US" sz="2400" b="1" dirty="0" smtClean="0"/>
              <a:t>PAYE – Pay as you Earn </a:t>
            </a:r>
            <a:r>
              <a:rPr lang="en-US" sz="2400" dirty="0" smtClean="0"/>
              <a:t>– income driven formula similar to IBR (only for new borrowers as of July 1, 2007).  Remaining loan balance eligible for cancellation after 20 years of repayment.*  </a:t>
            </a:r>
          </a:p>
          <a:p>
            <a:pPr eaLnBrk="1" hangingPunct="1">
              <a:lnSpc>
                <a:spcPct val="90000"/>
              </a:lnSpc>
              <a:spcBef>
                <a:spcPct val="50000"/>
              </a:spcBef>
            </a:pPr>
            <a:r>
              <a:rPr lang="en-US" sz="2400" b="1" dirty="0" smtClean="0"/>
              <a:t>RE-PAYE</a:t>
            </a:r>
            <a:r>
              <a:rPr lang="en-US" sz="2400" dirty="0" smtClean="0"/>
              <a:t> – Opens up Income Driven Repayment Plans to those formerly not eligible. Cancellation after 25 years with graduate debt.*</a:t>
            </a:r>
          </a:p>
          <a:p>
            <a:pPr eaLnBrk="1" hangingPunct="1">
              <a:lnSpc>
                <a:spcPct val="90000"/>
              </a:lnSpc>
              <a:spcBef>
                <a:spcPct val="50000"/>
              </a:spcBef>
              <a:buNone/>
            </a:pPr>
            <a:r>
              <a:rPr lang="en-US" sz="2400" dirty="0" smtClean="0"/>
              <a:t>* Cancelled balance is taxable income.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pPr eaLnBrk="1" hangingPunct="1"/>
            <a:r>
              <a:rPr lang="en-US" sz="4000" dirty="0" smtClean="0"/>
              <a:t>Public Service Loan Forgiveness </a:t>
            </a:r>
          </a:p>
        </p:txBody>
      </p:sp>
      <p:sp>
        <p:nvSpPr>
          <p:cNvPr id="47106" name="Content Placeholder 2"/>
          <p:cNvSpPr>
            <a:spLocks noGrp="1"/>
          </p:cNvSpPr>
          <p:nvPr>
            <p:ph idx="1"/>
          </p:nvPr>
        </p:nvSpPr>
        <p:spPr>
          <a:xfrm>
            <a:off x="457200" y="1524000"/>
            <a:ext cx="8229600" cy="5029200"/>
          </a:xfrm>
        </p:spPr>
        <p:txBody>
          <a:bodyPr/>
          <a:lstStyle/>
          <a:p>
            <a:pPr eaLnBrk="1" hangingPunct="1"/>
            <a:r>
              <a:rPr lang="en-US" dirty="0" smtClean="0"/>
              <a:t>Eligible loans must be from the Federal Direct Loan Programs. </a:t>
            </a:r>
          </a:p>
          <a:p>
            <a:pPr eaLnBrk="1" hangingPunct="1"/>
            <a:r>
              <a:rPr lang="en-US" dirty="0" smtClean="0"/>
              <a:t>Can consolidate FFELP loan into a Direct Loan for this program.</a:t>
            </a:r>
          </a:p>
          <a:p>
            <a:pPr eaLnBrk="1" hangingPunct="1"/>
            <a:r>
              <a:rPr lang="en-US" dirty="0" smtClean="0"/>
              <a:t>Must make 120 qualifying payments while in employed full-time in a qualifying public service position. </a:t>
            </a:r>
          </a:p>
          <a:p>
            <a:pPr eaLnBrk="1" hangingPunct="1"/>
            <a:r>
              <a:rPr lang="en-US" dirty="0" smtClean="0"/>
              <a:t>Remaining balance is forgiven. </a:t>
            </a:r>
          </a:p>
          <a:p>
            <a:pPr eaLnBrk="1" hangingPunct="1"/>
            <a:r>
              <a:rPr lang="en-US" dirty="0" smtClean="0"/>
              <a:t>Forgiven balance is not taxable. </a:t>
            </a:r>
          </a:p>
          <a:p>
            <a:pPr eaLnBrk="1" hangingPunct="1"/>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Delinquency and Default</a:t>
            </a:r>
            <a:endParaRPr lang="en-US" dirty="0"/>
          </a:p>
        </p:txBody>
      </p:sp>
      <p:sp>
        <p:nvSpPr>
          <p:cNvPr id="3" name="Content Placeholder 2"/>
          <p:cNvSpPr>
            <a:spLocks noGrp="1"/>
          </p:cNvSpPr>
          <p:nvPr>
            <p:ph idx="1"/>
          </p:nvPr>
        </p:nvSpPr>
        <p:spPr/>
        <p:txBody>
          <a:bodyPr/>
          <a:lstStyle/>
          <a:p>
            <a:pPr>
              <a:lnSpc>
                <a:spcPct val="80000"/>
              </a:lnSpc>
              <a:spcBef>
                <a:spcPct val="50000"/>
              </a:spcBef>
              <a:buNone/>
            </a:pPr>
            <a:r>
              <a:rPr lang="en-US" b="1" dirty="0"/>
              <a:t>Delinquency</a:t>
            </a:r>
            <a:r>
              <a:rPr lang="en-US" dirty="0">
                <a:latin typeface="Arial Black" pitchFamily="34" charset="0"/>
              </a:rPr>
              <a:t> </a:t>
            </a:r>
            <a:r>
              <a:rPr lang="en-US" dirty="0"/>
              <a:t>is the failure to make payments when due.</a:t>
            </a:r>
          </a:p>
          <a:p>
            <a:pPr>
              <a:lnSpc>
                <a:spcPct val="80000"/>
              </a:lnSpc>
              <a:spcBef>
                <a:spcPct val="50000"/>
              </a:spcBef>
            </a:pPr>
            <a:r>
              <a:rPr lang="en-US" dirty="0"/>
              <a:t>Reflects adversely on your credit report.</a:t>
            </a:r>
          </a:p>
          <a:p>
            <a:pPr eaLnBrk="1" hangingPunct="1">
              <a:lnSpc>
                <a:spcPct val="80000"/>
              </a:lnSpc>
              <a:spcBef>
                <a:spcPct val="25000"/>
              </a:spcBef>
              <a:spcAft>
                <a:spcPct val="25000"/>
              </a:spcAft>
            </a:pPr>
            <a:r>
              <a:rPr lang="en-US" dirty="0"/>
              <a:t>Once you are delinquent for 360 days, you go into default.</a:t>
            </a:r>
          </a:p>
          <a:p>
            <a:pPr eaLnBrk="1" hangingPunct="1">
              <a:lnSpc>
                <a:spcPct val="80000"/>
              </a:lnSpc>
              <a:spcBef>
                <a:spcPct val="25000"/>
              </a:spcBef>
              <a:spcAft>
                <a:spcPct val="25000"/>
              </a:spcAft>
            </a:pPr>
            <a:r>
              <a:rPr lang="en-US" dirty="0"/>
              <a:t>Contact your </a:t>
            </a:r>
            <a:r>
              <a:rPr lang="en-US" dirty="0" smtClean="0"/>
              <a:t>servicer </a:t>
            </a:r>
            <a:r>
              <a:rPr lang="en-US" dirty="0"/>
              <a:t>immediately to explore payment </a:t>
            </a:r>
            <a:r>
              <a:rPr lang="en-US" dirty="0" smtClean="0"/>
              <a:t>options (including income driven options) </a:t>
            </a:r>
            <a:r>
              <a:rPr lang="en-US" dirty="0"/>
              <a:t>if you become delinquent.</a:t>
            </a:r>
          </a:p>
        </p:txBody>
      </p:sp>
    </p:spTree>
    <p:extLst>
      <p:ext uri="{BB962C8B-B14F-4D97-AF65-F5344CB8AC3E}">
        <p14:creationId xmlns:p14="http://schemas.microsoft.com/office/powerpoint/2010/main" val="3477350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ctrTitle"/>
          </p:nvPr>
        </p:nvSpPr>
        <p:spPr>
          <a:xfrm>
            <a:off x="838200" y="1219200"/>
            <a:ext cx="7772400" cy="1143000"/>
          </a:xfrm>
        </p:spPr>
        <p:txBody>
          <a:bodyPr/>
          <a:lstStyle/>
          <a:p>
            <a:pPr eaLnBrk="1" hangingPunct="1"/>
            <a:r>
              <a:rPr lang="en-US" sz="4600" dirty="0" smtClean="0">
                <a:solidFill>
                  <a:schemeClr val="folHlink"/>
                </a:solidFill>
              </a:rPr>
              <a:t/>
            </a:r>
            <a:br>
              <a:rPr lang="en-US" sz="4600" dirty="0" smtClean="0">
                <a:solidFill>
                  <a:schemeClr val="folHlink"/>
                </a:solidFill>
              </a:rPr>
            </a:br>
            <a:r>
              <a:rPr lang="en-US" sz="4600" dirty="0" smtClean="0">
                <a:solidFill>
                  <a:schemeClr val="folHlink"/>
                </a:solidFill>
              </a:rPr>
              <a:t/>
            </a:r>
            <a:br>
              <a:rPr lang="en-US" sz="4600" dirty="0" smtClean="0">
                <a:solidFill>
                  <a:schemeClr val="folHlink"/>
                </a:solidFill>
              </a:rPr>
            </a:br>
            <a:r>
              <a:rPr lang="en-US" sz="4600" dirty="0" smtClean="0">
                <a:solidFill>
                  <a:schemeClr val="folHlink"/>
                </a:solidFill>
              </a:rPr>
              <a:t/>
            </a:r>
            <a:br>
              <a:rPr lang="en-US" sz="4600" dirty="0" smtClean="0">
                <a:solidFill>
                  <a:schemeClr val="folHlink"/>
                </a:solidFill>
              </a:rPr>
            </a:br>
            <a:r>
              <a:rPr lang="en-US" sz="4600" dirty="0" smtClean="0">
                <a:solidFill>
                  <a:schemeClr val="folHlink"/>
                </a:solidFill>
              </a:rPr>
              <a:t>		  Law School </a:t>
            </a:r>
            <a:br>
              <a:rPr lang="en-US" sz="4600" dirty="0" smtClean="0">
                <a:solidFill>
                  <a:schemeClr val="folHlink"/>
                </a:solidFill>
              </a:rPr>
            </a:br>
            <a:r>
              <a:rPr lang="en-US" sz="4600" dirty="0" smtClean="0">
                <a:solidFill>
                  <a:schemeClr val="folHlink"/>
                </a:solidFill>
              </a:rPr>
              <a:t>		  Entrance Interview</a:t>
            </a:r>
          </a:p>
        </p:txBody>
      </p:sp>
      <p:sp>
        <p:nvSpPr>
          <p:cNvPr id="18434" name="Rectangle 3"/>
          <p:cNvSpPr>
            <a:spLocks noGrp="1" noChangeArrowheads="1"/>
          </p:cNvSpPr>
          <p:nvPr>
            <p:ph type="subTitle" idx="1"/>
          </p:nvPr>
        </p:nvSpPr>
        <p:spPr/>
        <p:txBody>
          <a:bodyPr/>
          <a:lstStyle/>
          <a:p>
            <a:pPr>
              <a:spcBef>
                <a:spcPct val="50000"/>
              </a:spcBef>
            </a:pPr>
            <a:r>
              <a:rPr lang="en-US" sz="3800" smtClean="0">
                <a:latin typeface="Arial Black" pitchFamily="34" charset="0"/>
              </a:rPr>
              <a:t>Managing Your Student Loans</a:t>
            </a:r>
            <a:endParaRPr lang="en-US"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Default</a:t>
            </a:r>
            <a:endParaRPr lang="en-US" dirty="0"/>
          </a:p>
        </p:txBody>
      </p:sp>
      <p:sp>
        <p:nvSpPr>
          <p:cNvPr id="3" name="Content Placeholder 2"/>
          <p:cNvSpPr>
            <a:spLocks noGrp="1"/>
          </p:cNvSpPr>
          <p:nvPr>
            <p:ph idx="1"/>
          </p:nvPr>
        </p:nvSpPr>
        <p:spPr/>
        <p:txBody>
          <a:bodyPr/>
          <a:lstStyle/>
          <a:p>
            <a:pPr>
              <a:lnSpc>
                <a:spcPct val="90000"/>
              </a:lnSpc>
              <a:spcBef>
                <a:spcPct val="50000"/>
              </a:spcBef>
              <a:buNone/>
            </a:pPr>
            <a:r>
              <a:rPr lang="en-US" dirty="0"/>
              <a:t>Default </a:t>
            </a:r>
            <a:r>
              <a:rPr lang="en-US" sz="2800" dirty="0"/>
              <a:t>is the failure to repay educational loans.</a:t>
            </a:r>
          </a:p>
          <a:p>
            <a:pPr eaLnBrk="1" hangingPunct="1">
              <a:lnSpc>
                <a:spcPct val="80000"/>
              </a:lnSpc>
              <a:spcBef>
                <a:spcPct val="10000"/>
              </a:spcBef>
              <a:spcAft>
                <a:spcPct val="10000"/>
              </a:spcAft>
            </a:pPr>
            <a:r>
              <a:rPr lang="en-US" dirty="0"/>
              <a:t>Reflects adversely on your credit report</a:t>
            </a:r>
          </a:p>
          <a:p>
            <a:pPr eaLnBrk="1" hangingPunct="1">
              <a:lnSpc>
                <a:spcPct val="80000"/>
              </a:lnSpc>
              <a:spcBef>
                <a:spcPct val="10000"/>
              </a:spcBef>
              <a:spcAft>
                <a:spcPct val="10000"/>
              </a:spcAft>
            </a:pPr>
            <a:r>
              <a:rPr lang="en-US" dirty="0"/>
              <a:t>Wages may be garnished</a:t>
            </a:r>
          </a:p>
          <a:p>
            <a:pPr eaLnBrk="1" hangingPunct="1">
              <a:lnSpc>
                <a:spcPct val="80000"/>
              </a:lnSpc>
              <a:spcBef>
                <a:spcPct val="10000"/>
              </a:spcBef>
              <a:spcAft>
                <a:spcPct val="10000"/>
              </a:spcAft>
            </a:pPr>
            <a:r>
              <a:rPr lang="en-US" dirty="0"/>
              <a:t>May lose federal and/or state income tax refunds</a:t>
            </a:r>
          </a:p>
          <a:p>
            <a:pPr eaLnBrk="1" hangingPunct="1">
              <a:lnSpc>
                <a:spcPct val="80000"/>
              </a:lnSpc>
              <a:spcBef>
                <a:spcPct val="10000"/>
              </a:spcBef>
              <a:spcAft>
                <a:spcPct val="10000"/>
              </a:spcAft>
            </a:pPr>
            <a:r>
              <a:rPr lang="en-US" dirty="0"/>
              <a:t>Suspends future borrowing ability</a:t>
            </a:r>
          </a:p>
          <a:p>
            <a:pPr eaLnBrk="1" hangingPunct="1">
              <a:lnSpc>
                <a:spcPct val="80000"/>
              </a:lnSpc>
              <a:spcBef>
                <a:spcPct val="10000"/>
              </a:spcBef>
              <a:spcAft>
                <a:spcPct val="10000"/>
              </a:spcAft>
            </a:pPr>
            <a:r>
              <a:rPr lang="en-US" dirty="0"/>
              <a:t>May lose professional licenses</a:t>
            </a:r>
          </a:p>
          <a:p>
            <a:pPr eaLnBrk="1" hangingPunct="1">
              <a:lnSpc>
                <a:spcPct val="80000"/>
              </a:lnSpc>
              <a:spcBef>
                <a:spcPct val="10000"/>
              </a:spcBef>
              <a:spcAft>
                <a:spcPct val="10000"/>
              </a:spcAft>
            </a:pPr>
            <a:r>
              <a:rPr lang="en-US" dirty="0"/>
              <a:t>Must repay the entire loan immediately</a:t>
            </a:r>
          </a:p>
          <a:p>
            <a:pPr eaLnBrk="1" hangingPunct="1">
              <a:lnSpc>
                <a:spcPct val="80000"/>
              </a:lnSpc>
              <a:spcBef>
                <a:spcPct val="10000"/>
              </a:spcBef>
              <a:spcAft>
                <a:spcPct val="10000"/>
              </a:spcAft>
            </a:pPr>
            <a:r>
              <a:rPr lang="en-US" dirty="0"/>
              <a:t>May be referred to a collection agency</a:t>
            </a:r>
          </a:p>
          <a:p>
            <a:endParaRPr lang="en-US" dirty="0"/>
          </a:p>
        </p:txBody>
      </p:sp>
    </p:spTree>
    <p:extLst>
      <p:ext uri="{BB962C8B-B14F-4D97-AF65-F5344CB8AC3E}">
        <p14:creationId xmlns:p14="http://schemas.microsoft.com/office/powerpoint/2010/main" val="9839472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a:xfrm>
            <a:off x="762000" y="685800"/>
            <a:ext cx="7793038" cy="1143000"/>
          </a:xfrm>
        </p:spPr>
        <p:txBody>
          <a:bodyPr/>
          <a:lstStyle/>
          <a:p>
            <a:pPr eaLnBrk="1" hangingPunct="1"/>
            <a:r>
              <a:rPr lang="en-US" sz="4000" b="1" dirty="0" smtClean="0"/>
              <a:t>Million Dollar Question?</a:t>
            </a:r>
          </a:p>
        </p:txBody>
      </p:sp>
      <p:sp>
        <p:nvSpPr>
          <p:cNvPr id="48130" name="Rectangle 3"/>
          <p:cNvSpPr>
            <a:spLocks noGrp="1" noChangeArrowheads="1"/>
          </p:cNvSpPr>
          <p:nvPr>
            <p:ph type="body" idx="1"/>
          </p:nvPr>
        </p:nvSpPr>
        <p:spPr>
          <a:xfrm>
            <a:off x="533400" y="1905000"/>
            <a:ext cx="7772400" cy="4114800"/>
          </a:xfrm>
        </p:spPr>
        <p:txBody>
          <a:bodyPr/>
          <a:lstStyle/>
          <a:p>
            <a:pPr eaLnBrk="1" hangingPunct="1">
              <a:buFont typeface="Wingdings" pitchFamily="2" charset="2"/>
              <a:buNone/>
            </a:pPr>
            <a:r>
              <a:rPr lang="en-US" sz="2400" dirty="0" smtClean="0">
                <a:latin typeface="+mj-lt"/>
              </a:rPr>
              <a:t>Which of YOUR financial resources are you using to pay for your education?</a:t>
            </a:r>
          </a:p>
          <a:p>
            <a:pPr eaLnBrk="1" hangingPunct="1">
              <a:buFont typeface="Wingdings" pitchFamily="2" charset="2"/>
              <a:buNone/>
            </a:pPr>
            <a:endParaRPr lang="en-US" sz="2400" dirty="0">
              <a:solidFill>
                <a:schemeClr val="bg2"/>
              </a:solidFill>
              <a:latin typeface="+mj-lt"/>
            </a:endParaRPr>
          </a:p>
          <a:p>
            <a:pPr>
              <a:lnSpc>
                <a:spcPct val="90000"/>
              </a:lnSpc>
              <a:spcBef>
                <a:spcPct val="50000"/>
              </a:spcBef>
              <a:buClr>
                <a:schemeClr val="folHlink"/>
              </a:buClr>
              <a:buFont typeface="Monotype Sorts" pitchFamily="2" charset="2"/>
              <a:buChar char="u"/>
            </a:pPr>
            <a:r>
              <a:rPr lang="en-US" sz="2800" b="1" dirty="0" smtClean="0">
                <a:solidFill>
                  <a:srgbClr val="0000CC"/>
                </a:solidFill>
              </a:rPr>
              <a:t>Savings</a:t>
            </a:r>
          </a:p>
          <a:p>
            <a:pPr>
              <a:lnSpc>
                <a:spcPct val="90000"/>
              </a:lnSpc>
              <a:spcBef>
                <a:spcPct val="50000"/>
              </a:spcBef>
              <a:buClr>
                <a:schemeClr val="folHlink"/>
              </a:buClr>
              <a:buFont typeface="Monotype Sorts" pitchFamily="2" charset="2"/>
              <a:buChar char="u"/>
            </a:pPr>
            <a:r>
              <a:rPr lang="en-US" sz="2800" b="1" dirty="0" smtClean="0">
                <a:solidFill>
                  <a:srgbClr val="0000CC"/>
                </a:solidFill>
              </a:rPr>
              <a:t>In-school earnings</a:t>
            </a:r>
          </a:p>
          <a:p>
            <a:pPr>
              <a:lnSpc>
                <a:spcPct val="90000"/>
              </a:lnSpc>
              <a:spcBef>
                <a:spcPct val="50000"/>
              </a:spcBef>
              <a:buClr>
                <a:schemeClr val="folHlink"/>
              </a:buClr>
              <a:buFont typeface="Monotype Sorts" pitchFamily="2" charset="2"/>
              <a:buChar char="u"/>
            </a:pPr>
            <a:r>
              <a:rPr lang="en-US" sz="2800" b="1" dirty="0" smtClean="0">
                <a:solidFill>
                  <a:schemeClr val="bg2"/>
                </a:solidFill>
              </a:rPr>
              <a:t>Future income = (Student Loans)</a:t>
            </a:r>
            <a:endParaRPr lang="en-US" sz="2800" dirty="0" smtClean="0">
              <a:solidFill>
                <a:schemeClr val="bg2"/>
              </a:solidFill>
              <a:latin typeface="+mj-lt"/>
            </a:endParaRPr>
          </a:p>
          <a:p>
            <a:pPr eaLnBrk="1" hangingPunct="1">
              <a:buFont typeface="Wingdings" pitchFamily="2" charset="2"/>
              <a:buNone/>
            </a:pPr>
            <a:endParaRPr lang="en-US" sz="2400" dirty="0" smtClean="0">
              <a:solidFill>
                <a:schemeClr val="bg2"/>
              </a:solidFill>
              <a:latin typeface="+mj-lt"/>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p:txBody>
          <a:bodyPr/>
          <a:lstStyle/>
          <a:p>
            <a:pPr algn="ctr" eaLnBrk="1" hangingPunct="1"/>
            <a:r>
              <a:rPr lang="en-US" dirty="0" smtClean="0"/>
              <a:t>2017-2018 Cost of Attendance</a:t>
            </a:r>
            <a:br>
              <a:rPr lang="en-US" dirty="0" smtClean="0"/>
            </a:br>
            <a:r>
              <a:rPr lang="en-US" sz="2800" dirty="0" smtClean="0"/>
              <a:t>(1</a:t>
            </a:r>
            <a:r>
              <a:rPr lang="en-US" sz="2800" baseline="30000" dirty="0" smtClean="0"/>
              <a:t>st</a:t>
            </a:r>
            <a:r>
              <a:rPr lang="en-US" sz="2800" dirty="0" smtClean="0"/>
              <a:t> year JD student on or off campus)</a:t>
            </a:r>
            <a:endParaRPr lang="en-US" dirty="0" smtClean="0"/>
          </a:p>
        </p:txBody>
      </p:sp>
      <p:sp>
        <p:nvSpPr>
          <p:cNvPr id="50178" name="Rectangle 3"/>
          <p:cNvSpPr>
            <a:spLocks noGrp="1" noChangeArrowheads="1"/>
          </p:cNvSpPr>
          <p:nvPr>
            <p:ph type="body" idx="1"/>
          </p:nvPr>
        </p:nvSpPr>
        <p:spPr>
          <a:xfrm>
            <a:off x="457200" y="1981200"/>
            <a:ext cx="8229600" cy="4191000"/>
          </a:xfrm>
        </p:spPr>
        <p:txBody>
          <a:bodyPr/>
          <a:lstStyle/>
          <a:p>
            <a:pPr lvl="4" eaLnBrk="1" hangingPunct="1">
              <a:lnSpc>
                <a:spcPct val="80000"/>
              </a:lnSpc>
              <a:buNone/>
            </a:pPr>
            <a:r>
              <a:rPr lang="en-US" sz="2400" dirty="0" smtClean="0"/>
              <a:t>			 Regular	  Extended</a:t>
            </a:r>
          </a:p>
          <a:p>
            <a:pPr lvl="4" eaLnBrk="1" hangingPunct="1">
              <a:lnSpc>
                <a:spcPct val="80000"/>
              </a:lnSpc>
              <a:buNone/>
            </a:pPr>
            <a:r>
              <a:rPr lang="en-US" sz="2400" dirty="0" smtClean="0"/>
              <a:t>		</a:t>
            </a:r>
          </a:p>
          <a:p>
            <a:pPr eaLnBrk="1" hangingPunct="1">
              <a:lnSpc>
                <a:spcPct val="80000"/>
              </a:lnSpc>
            </a:pPr>
            <a:r>
              <a:rPr lang="en-US" sz="2400" dirty="0" smtClean="0"/>
              <a:t>Tuition &amp; Fees	   	$48,800	  $ 36,600</a:t>
            </a:r>
          </a:p>
          <a:p>
            <a:pPr eaLnBrk="1" hangingPunct="1">
              <a:lnSpc>
                <a:spcPct val="80000"/>
              </a:lnSpc>
            </a:pPr>
            <a:r>
              <a:rPr lang="en-US" sz="2400" dirty="0" smtClean="0"/>
              <a:t>Room &amp; Board	   	$12,510	  $ 12,510</a:t>
            </a:r>
          </a:p>
          <a:p>
            <a:pPr eaLnBrk="1" hangingPunct="1">
              <a:lnSpc>
                <a:spcPct val="80000"/>
              </a:lnSpc>
            </a:pPr>
            <a:r>
              <a:rPr lang="en-US" sz="2400" dirty="0" smtClean="0"/>
              <a:t>Transportation	   	$  2,889	  $   2,889</a:t>
            </a:r>
          </a:p>
          <a:p>
            <a:pPr eaLnBrk="1" hangingPunct="1">
              <a:lnSpc>
                <a:spcPct val="80000"/>
              </a:lnSpc>
            </a:pPr>
            <a:r>
              <a:rPr lang="en-US" sz="2400" dirty="0" smtClean="0"/>
              <a:t>Personal Expenses	$  3,546	  $   3,546</a:t>
            </a:r>
          </a:p>
          <a:p>
            <a:pPr eaLnBrk="1" hangingPunct="1">
              <a:lnSpc>
                <a:spcPct val="80000"/>
              </a:lnSpc>
            </a:pPr>
            <a:r>
              <a:rPr lang="en-US" sz="2400" dirty="0" smtClean="0"/>
              <a:t>Books		    	$ 1,550	  $   1,240</a:t>
            </a:r>
          </a:p>
          <a:p>
            <a:pPr eaLnBrk="1" hangingPunct="1">
              <a:lnSpc>
                <a:spcPct val="80000"/>
              </a:lnSpc>
            </a:pPr>
            <a:r>
              <a:rPr lang="en-US" sz="2400" dirty="0" smtClean="0"/>
              <a:t>Loan Fees	  	    	$ 1,189	  $   1,189</a:t>
            </a:r>
          </a:p>
          <a:p>
            <a:pPr eaLnBrk="1" hangingPunct="1">
              <a:lnSpc>
                <a:spcPct val="80000"/>
              </a:lnSpc>
            </a:pPr>
            <a:endParaRPr lang="en-US" sz="2400" dirty="0" smtClean="0"/>
          </a:p>
          <a:p>
            <a:pPr eaLnBrk="1" hangingPunct="1">
              <a:lnSpc>
                <a:spcPct val="80000"/>
              </a:lnSpc>
            </a:pPr>
            <a:r>
              <a:rPr lang="en-US" sz="2400" dirty="0" smtClean="0"/>
              <a:t>Total Cost of </a:t>
            </a:r>
          </a:p>
          <a:p>
            <a:pPr eaLnBrk="1" hangingPunct="1">
              <a:lnSpc>
                <a:spcPct val="80000"/>
              </a:lnSpc>
            </a:pPr>
            <a:r>
              <a:rPr lang="en-US" sz="2400" dirty="0" smtClean="0"/>
              <a:t>attendance</a:t>
            </a:r>
            <a:r>
              <a:rPr lang="en-US" sz="2000" dirty="0" smtClean="0"/>
              <a:t>                          </a:t>
            </a:r>
            <a:r>
              <a:rPr lang="en-US" sz="2400" dirty="0" smtClean="0"/>
              <a:t>$70,664           $ 58,154</a:t>
            </a:r>
            <a:endParaRPr lang="en-US" sz="2000" dirty="0" smtClean="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a:xfrm>
            <a:off x="914400" y="609600"/>
            <a:ext cx="7793038" cy="1143000"/>
          </a:xfrm>
        </p:spPr>
        <p:txBody>
          <a:bodyPr/>
          <a:lstStyle/>
          <a:p>
            <a:pPr algn="ctr" eaLnBrk="1" hangingPunct="1"/>
            <a:r>
              <a:rPr lang="en-US" sz="4000" dirty="0" smtClean="0"/>
              <a:t>Cost Depends on </a:t>
            </a:r>
            <a:br>
              <a:rPr lang="en-US" sz="4000" dirty="0" smtClean="0"/>
            </a:br>
            <a:r>
              <a:rPr lang="en-US" sz="4000" dirty="0" smtClean="0"/>
              <a:t>Lifestyle Choices</a:t>
            </a:r>
          </a:p>
        </p:txBody>
      </p:sp>
      <p:sp>
        <p:nvSpPr>
          <p:cNvPr id="52226" name="Rectangle 3"/>
          <p:cNvSpPr>
            <a:spLocks noGrp="1" noChangeArrowheads="1"/>
          </p:cNvSpPr>
          <p:nvPr>
            <p:ph type="body" idx="1"/>
          </p:nvPr>
        </p:nvSpPr>
        <p:spPr/>
        <p:txBody>
          <a:bodyPr/>
          <a:lstStyle/>
          <a:p>
            <a:pPr>
              <a:spcBef>
                <a:spcPct val="0"/>
              </a:spcBef>
              <a:buClrTx/>
              <a:buSzTx/>
              <a:buFontTx/>
              <a:buNone/>
            </a:pPr>
            <a:endParaRPr lang="en-US" sz="2400" b="1" dirty="0" smtClean="0">
              <a:solidFill>
                <a:srgbClr val="660033"/>
              </a:solidFill>
            </a:endParaRPr>
          </a:p>
          <a:p>
            <a:pPr>
              <a:spcBef>
                <a:spcPct val="0"/>
              </a:spcBef>
              <a:buClrTx/>
              <a:buSzTx/>
              <a:buFontTx/>
              <a:buNone/>
            </a:pPr>
            <a:endParaRPr lang="en-US" sz="2400" b="1" dirty="0" smtClean="0">
              <a:solidFill>
                <a:srgbClr val="660033"/>
              </a:solidFill>
            </a:endParaRPr>
          </a:p>
          <a:p>
            <a:pPr eaLnBrk="1" hangingPunct="1"/>
            <a:endParaRPr lang="en-US" dirty="0" smtClean="0"/>
          </a:p>
        </p:txBody>
      </p:sp>
      <p:sp>
        <p:nvSpPr>
          <p:cNvPr id="43012" name="Oval 4"/>
          <p:cNvSpPr>
            <a:spLocks noChangeArrowheads="1"/>
          </p:cNvSpPr>
          <p:nvPr/>
        </p:nvSpPr>
        <p:spPr bwMode="auto">
          <a:xfrm>
            <a:off x="1178011" y="2057400"/>
            <a:ext cx="2590800" cy="914400"/>
          </a:xfrm>
          <a:prstGeom prst="ellipse">
            <a:avLst/>
          </a:prstGeom>
          <a:solidFill>
            <a:schemeClr val="bg2">
              <a:lumMod val="60000"/>
              <a:lumOff val="40000"/>
            </a:schemeClr>
          </a:solidFill>
          <a:ln>
            <a:solidFill>
              <a:schemeClr val="bg2">
                <a:lumMod val="60000"/>
                <a:lumOff val="40000"/>
              </a:schemeClr>
            </a:solidFill>
            <a:headEnd type="none" w="sm" len="sm"/>
            <a:tailEnd type="none" w="sm" len="sm"/>
          </a:ln>
        </p:spPr>
        <p:style>
          <a:lnRef idx="2">
            <a:schemeClr val="accent1"/>
          </a:lnRef>
          <a:fillRef idx="1">
            <a:schemeClr val="lt1"/>
          </a:fillRef>
          <a:effectRef idx="0">
            <a:schemeClr val="accent1"/>
          </a:effectRef>
          <a:fontRef idx="minor">
            <a:schemeClr val="dk1"/>
          </a:fontRef>
        </p:style>
        <p:txBody>
          <a:bodyPr wrap="none" anchor="ctr"/>
          <a:lstStyle/>
          <a:p>
            <a:pPr algn="ctr" eaLnBrk="0" hangingPunct="0"/>
            <a:r>
              <a:rPr lang="en-US" sz="2400" b="1" dirty="0">
                <a:solidFill>
                  <a:srgbClr val="FFFF00"/>
                </a:solidFill>
              </a:rPr>
              <a:t>Tuition*</a:t>
            </a:r>
          </a:p>
        </p:txBody>
      </p:sp>
      <p:sp>
        <p:nvSpPr>
          <p:cNvPr id="43013" name="Oval 5"/>
          <p:cNvSpPr>
            <a:spLocks noChangeArrowheads="1"/>
          </p:cNvSpPr>
          <p:nvPr/>
        </p:nvSpPr>
        <p:spPr bwMode="auto">
          <a:xfrm>
            <a:off x="5867400" y="2057400"/>
            <a:ext cx="2590800" cy="914400"/>
          </a:xfrm>
          <a:prstGeom prst="ellipse">
            <a:avLst/>
          </a:prstGeom>
          <a:solidFill>
            <a:schemeClr val="bg2">
              <a:lumMod val="60000"/>
              <a:lumOff val="40000"/>
            </a:schemeClr>
          </a:solidFill>
          <a:ln>
            <a:solidFill>
              <a:schemeClr val="bg2">
                <a:lumMod val="60000"/>
                <a:lumOff val="40000"/>
              </a:schemeClr>
            </a:solidFill>
            <a:headEnd type="none" w="sm" len="sm"/>
            <a:tailEnd type="none" w="sm" len="sm"/>
          </a:ln>
        </p:spPr>
        <p:style>
          <a:lnRef idx="2">
            <a:schemeClr val="accent1"/>
          </a:lnRef>
          <a:fillRef idx="1">
            <a:schemeClr val="lt1"/>
          </a:fillRef>
          <a:effectRef idx="0">
            <a:schemeClr val="accent1"/>
          </a:effectRef>
          <a:fontRef idx="minor">
            <a:schemeClr val="dk1"/>
          </a:fontRef>
        </p:style>
        <p:txBody>
          <a:bodyPr wrap="none" anchor="ctr"/>
          <a:lstStyle/>
          <a:p>
            <a:pPr algn="ctr" eaLnBrk="0" hangingPunct="0"/>
            <a:r>
              <a:rPr lang="en-US" sz="2400" b="1" dirty="0">
                <a:solidFill>
                  <a:srgbClr val="FFFF00"/>
                </a:solidFill>
              </a:rPr>
              <a:t>Housing</a:t>
            </a:r>
            <a:endParaRPr lang="en-US" sz="2400" dirty="0">
              <a:solidFill>
                <a:srgbClr val="FFFF00"/>
              </a:solidFill>
              <a:latin typeface="Times New Roman" pitchFamily="18" charset="0"/>
            </a:endParaRPr>
          </a:p>
        </p:txBody>
      </p:sp>
      <p:sp>
        <p:nvSpPr>
          <p:cNvPr id="43014" name="Oval 6"/>
          <p:cNvSpPr>
            <a:spLocks noChangeArrowheads="1"/>
          </p:cNvSpPr>
          <p:nvPr/>
        </p:nvSpPr>
        <p:spPr bwMode="auto">
          <a:xfrm>
            <a:off x="1143000" y="3276600"/>
            <a:ext cx="2590800" cy="914400"/>
          </a:xfrm>
          <a:prstGeom prst="ellipse">
            <a:avLst/>
          </a:prstGeom>
          <a:solidFill>
            <a:schemeClr val="bg2">
              <a:lumMod val="60000"/>
              <a:lumOff val="40000"/>
            </a:schemeClr>
          </a:solidFill>
          <a:ln>
            <a:solidFill>
              <a:schemeClr val="bg2">
                <a:lumMod val="60000"/>
                <a:lumOff val="40000"/>
              </a:schemeClr>
            </a:solidFill>
            <a:headEnd type="none" w="sm" len="sm"/>
            <a:tailEnd type="none" w="sm" len="sm"/>
          </a:ln>
        </p:spPr>
        <p:style>
          <a:lnRef idx="2">
            <a:schemeClr val="accent1"/>
          </a:lnRef>
          <a:fillRef idx="1">
            <a:schemeClr val="lt1"/>
          </a:fillRef>
          <a:effectRef idx="0">
            <a:schemeClr val="accent1"/>
          </a:effectRef>
          <a:fontRef idx="minor">
            <a:schemeClr val="dk1"/>
          </a:fontRef>
        </p:style>
        <p:txBody>
          <a:bodyPr wrap="none" anchor="ctr"/>
          <a:lstStyle/>
          <a:p>
            <a:pPr algn="ctr" eaLnBrk="0" hangingPunct="0"/>
            <a:r>
              <a:rPr lang="en-US" sz="2400" b="1" dirty="0">
                <a:solidFill>
                  <a:srgbClr val="FFFF00"/>
                </a:solidFill>
              </a:rPr>
              <a:t>Food</a:t>
            </a:r>
            <a:endParaRPr lang="en-US" sz="2400" dirty="0">
              <a:solidFill>
                <a:srgbClr val="FFFF00"/>
              </a:solidFill>
            </a:endParaRPr>
          </a:p>
        </p:txBody>
      </p:sp>
      <p:sp>
        <p:nvSpPr>
          <p:cNvPr id="43015" name="Oval 7"/>
          <p:cNvSpPr>
            <a:spLocks noChangeArrowheads="1"/>
          </p:cNvSpPr>
          <p:nvPr/>
        </p:nvSpPr>
        <p:spPr bwMode="auto">
          <a:xfrm>
            <a:off x="5867400" y="3200400"/>
            <a:ext cx="2590800" cy="914400"/>
          </a:xfrm>
          <a:prstGeom prst="ellipse">
            <a:avLst/>
          </a:prstGeom>
          <a:solidFill>
            <a:schemeClr val="bg2">
              <a:lumMod val="60000"/>
              <a:lumOff val="40000"/>
            </a:schemeClr>
          </a:solidFill>
          <a:ln>
            <a:solidFill>
              <a:schemeClr val="bg2">
                <a:lumMod val="60000"/>
                <a:lumOff val="40000"/>
              </a:schemeClr>
            </a:solidFill>
            <a:headEnd type="none" w="sm" len="sm"/>
            <a:tailEnd type="none" w="sm" len="sm"/>
          </a:ln>
        </p:spPr>
        <p:style>
          <a:lnRef idx="2">
            <a:schemeClr val="accent1"/>
          </a:lnRef>
          <a:fillRef idx="1">
            <a:schemeClr val="lt1"/>
          </a:fillRef>
          <a:effectRef idx="0">
            <a:schemeClr val="accent1"/>
          </a:effectRef>
          <a:fontRef idx="minor">
            <a:schemeClr val="dk1"/>
          </a:fontRef>
        </p:style>
        <p:txBody>
          <a:bodyPr wrap="none" anchor="ctr"/>
          <a:lstStyle/>
          <a:p>
            <a:pPr algn="ctr" eaLnBrk="0" hangingPunct="0"/>
            <a:r>
              <a:rPr lang="en-US" sz="2400" b="1" dirty="0">
                <a:solidFill>
                  <a:srgbClr val="FFFF00"/>
                </a:solidFill>
              </a:rPr>
              <a:t>Transportation</a:t>
            </a:r>
            <a:endParaRPr lang="en-US" sz="2400" dirty="0">
              <a:solidFill>
                <a:srgbClr val="FFFF00"/>
              </a:solidFill>
              <a:latin typeface="Times New Roman" pitchFamily="18" charset="0"/>
            </a:endParaRPr>
          </a:p>
        </p:txBody>
      </p:sp>
      <p:sp>
        <p:nvSpPr>
          <p:cNvPr id="43016" name="Oval 8"/>
          <p:cNvSpPr>
            <a:spLocks noChangeArrowheads="1"/>
          </p:cNvSpPr>
          <p:nvPr/>
        </p:nvSpPr>
        <p:spPr bwMode="auto">
          <a:xfrm>
            <a:off x="1066800" y="4343400"/>
            <a:ext cx="2743200" cy="990600"/>
          </a:xfrm>
          <a:prstGeom prst="ellipse">
            <a:avLst/>
          </a:prstGeom>
          <a:solidFill>
            <a:schemeClr val="bg2">
              <a:lumMod val="60000"/>
              <a:lumOff val="40000"/>
            </a:schemeClr>
          </a:solidFill>
          <a:ln>
            <a:solidFill>
              <a:schemeClr val="bg2">
                <a:lumMod val="60000"/>
                <a:lumOff val="40000"/>
              </a:schemeClr>
            </a:solidFill>
            <a:headEnd type="none" w="sm" len="sm"/>
            <a:tailEnd type="none" w="sm" len="sm"/>
          </a:ln>
        </p:spPr>
        <p:style>
          <a:lnRef idx="2">
            <a:schemeClr val="accent1"/>
          </a:lnRef>
          <a:fillRef idx="1">
            <a:schemeClr val="lt1"/>
          </a:fillRef>
          <a:effectRef idx="0">
            <a:schemeClr val="accent1"/>
          </a:effectRef>
          <a:fontRef idx="minor">
            <a:schemeClr val="dk1"/>
          </a:fontRef>
        </p:style>
        <p:txBody>
          <a:bodyPr wrap="none" anchor="ctr"/>
          <a:lstStyle/>
          <a:p>
            <a:pPr algn="ctr" eaLnBrk="0" hangingPunct="0"/>
            <a:r>
              <a:rPr lang="en-US" sz="2400" b="1" dirty="0">
                <a:solidFill>
                  <a:srgbClr val="FFFF00"/>
                </a:solidFill>
              </a:rPr>
              <a:t>Entertainment</a:t>
            </a:r>
            <a:endParaRPr lang="en-US" sz="2400" dirty="0">
              <a:solidFill>
                <a:srgbClr val="FFFF00"/>
              </a:solidFill>
              <a:latin typeface="Times New Roman" pitchFamily="18" charset="0"/>
            </a:endParaRPr>
          </a:p>
        </p:txBody>
      </p:sp>
      <p:sp>
        <p:nvSpPr>
          <p:cNvPr id="43017" name="Oval 9"/>
          <p:cNvSpPr>
            <a:spLocks noChangeArrowheads="1"/>
          </p:cNvSpPr>
          <p:nvPr/>
        </p:nvSpPr>
        <p:spPr bwMode="auto">
          <a:xfrm>
            <a:off x="5943600" y="4419600"/>
            <a:ext cx="2590800" cy="914400"/>
          </a:xfrm>
          <a:prstGeom prst="ellipse">
            <a:avLst/>
          </a:prstGeom>
          <a:solidFill>
            <a:schemeClr val="bg2">
              <a:lumMod val="60000"/>
              <a:lumOff val="40000"/>
            </a:schemeClr>
          </a:solidFill>
          <a:ln>
            <a:solidFill>
              <a:schemeClr val="bg2">
                <a:lumMod val="60000"/>
                <a:lumOff val="40000"/>
              </a:schemeClr>
            </a:solidFill>
            <a:headEnd type="none" w="sm" len="sm"/>
            <a:tailEnd type="none" w="sm" len="sm"/>
          </a:ln>
        </p:spPr>
        <p:style>
          <a:lnRef idx="2">
            <a:schemeClr val="accent1"/>
          </a:lnRef>
          <a:fillRef idx="1">
            <a:schemeClr val="lt1"/>
          </a:fillRef>
          <a:effectRef idx="0">
            <a:schemeClr val="accent1"/>
          </a:effectRef>
          <a:fontRef idx="minor">
            <a:schemeClr val="dk1"/>
          </a:fontRef>
        </p:style>
        <p:txBody>
          <a:bodyPr wrap="none" anchor="ctr"/>
          <a:lstStyle/>
          <a:p>
            <a:pPr algn="ctr" eaLnBrk="0" hangingPunct="0"/>
            <a:r>
              <a:rPr lang="en-US" sz="2400" b="1" dirty="0">
                <a:solidFill>
                  <a:srgbClr val="FFFF00"/>
                </a:solidFill>
              </a:rPr>
              <a:t>Miscellaneous</a:t>
            </a:r>
            <a:endParaRPr lang="en-US" sz="2400" dirty="0">
              <a:solidFill>
                <a:srgbClr val="FFFF00"/>
              </a:solidFill>
              <a:latin typeface="Times New Roman" pitchFamily="18" charset="0"/>
            </a:endParaRPr>
          </a:p>
        </p:txBody>
      </p:sp>
      <p:sp>
        <p:nvSpPr>
          <p:cNvPr id="43018" name="Oval 10"/>
          <p:cNvSpPr>
            <a:spLocks noChangeArrowheads="1"/>
          </p:cNvSpPr>
          <p:nvPr/>
        </p:nvSpPr>
        <p:spPr bwMode="auto">
          <a:xfrm>
            <a:off x="1143000" y="5562600"/>
            <a:ext cx="6781800" cy="990600"/>
          </a:xfrm>
          <a:prstGeom prst="ellipse">
            <a:avLst/>
          </a:prstGeom>
          <a:solidFill>
            <a:schemeClr val="bg1"/>
          </a:solidFill>
          <a:ln w="12700">
            <a:noFill/>
            <a:round/>
            <a:headEnd type="none" w="sm" len="sm"/>
            <a:tailEnd type="none" w="sm" len="sm"/>
          </a:ln>
        </p:spPr>
        <p:txBody>
          <a:bodyPr wrap="none" anchor="ctr"/>
          <a:lstStyle/>
          <a:p>
            <a:pPr eaLnBrk="0" hangingPunct="0"/>
            <a:r>
              <a:rPr lang="en-US" sz="2400" b="1" dirty="0">
                <a:solidFill>
                  <a:schemeClr val="bg2">
                    <a:lumMod val="60000"/>
                    <a:lumOff val="40000"/>
                  </a:schemeClr>
                </a:solidFill>
              </a:rPr>
              <a:t>*</a:t>
            </a:r>
            <a:r>
              <a:rPr lang="en-US" sz="1600" b="1" dirty="0">
                <a:solidFill>
                  <a:schemeClr val="bg2">
                    <a:lumMod val="60000"/>
                    <a:lumOff val="40000"/>
                  </a:schemeClr>
                </a:solidFill>
              </a:rPr>
              <a:t>Tuition is a fixed expense</a:t>
            </a:r>
            <a:endParaRPr lang="en-US" sz="1600" dirty="0">
              <a:solidFill>
                <a:schemeClr val="bg2">
                  <a:lumMod val="60000"/>
                  <a:lumOff val="40000"/>
                </a:schemeClr>
              </a:solidFill>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3012"/>
                                        </p:tgtEl>
                                        <p:attrNameLst>
                                          <p:attrName>style.visibility</p:attrName>
                                        </p:attrNameLst>
                                      </p:cBhvr>
                                      <p:to>
                                        <p:strVal val="visible"/>
                                      </p:to>
                                    </p:set>
                                    <p:animEffect transition="in" filter="wipe(left)">
                                      <p:cBhvr>
                                        <p:cTn id="7" dur="500"/>
                                        <p:tgtEl>
                                          <p:spTgt spid="4301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3014"/>
                                        </p:tgtEl>
                                        <p:attrNameLst>
                                          <p:attrName>style.visibility</p:attrName>
                                        </p:attrNameLst>
                                      </p:cBhvr>
                                      <p:to>
                                        <p:strVal val="visible"/>
                                      </p:to>
                                    </p:set>
                                    <p:animEffect transition="in" filter="wipe(left)">
                                      <p:cBhvr>
                                        <p:cTn id="11" dur="500"/>
                                        <p:tgtEl>
                                          <p:spTgt spid="43014"/>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43015"/>
                                        </p:tgtEl>
                                        <p:attrNameLst>
                                          <p:attrName>style.visibility</p:attrName>
                                        </p:attrNameLst>
                                      </p:cBhvr>
                                      <p:to>
                                        <p:strVal val="visible"/>
                                      </p:to>
                                    </p:set>
                                    <p:animEffect transition="in" filter="wipe(left)">
                                      <p:cBhvr>
                                        <p:cTn id="15" dur="500"/>
                                        <p:tgtEl>
                                          <p:spTgt spid="43015"/>
                                        </p:tgtEl>
                                      </p:cBhvr>
                                    </p:animEffect>
                                  </p:childTnLst>
                                </p:cTn>
                              </p:par>
                            </p:childTnLst>
                          </p:cTn>
                        </p:par>
                        <p:par>
                          <p:cTn id="16" fill="hold">
                            <p:stCondLst>
                              <p:cond delay="1500"/>
                            </p:stCondLst>
                            <p:childTnLst>
                              <p:par>
                                <p:cTn id="17" presetID="22" presetClass="entr" presetSubtype="2" fill="hold" grpId="0" nodeType="afterEffect">
                                  <p:stCondLst>
                                    <p:cond delay="0"/>
                                  </p:stCondLst>
                                  <p:childTnLst>
                                    <p:set>
                                      <p:cBhvr>
                                        <p:cTn id="18" dur="1" fill="hold">
                                          <p:stCondLst>
                                            <p:cond delay="0"/>
                                          </p:stCondLst>
                                        </p:cTn>
                                        <p:tgtEl>
                                          <p:spTgt spid="43013"/>
                                        </p:tgtEl>
                                        <p:attrNameLst>
                                          <p:attrName>style.visibility</p:attrName>
                                        </p:attrNameLst>
                                      </p:cBhvr>
                                      <p:to>
                                        <p:strVal val="visible"/>
                                      </p:to>
                                    </p:set>
                                    <p:animEffect transition="in" filter="wipe(right)">
                                      <p:cBhvr>
                                        <p:cTn id="19" dur="500"/>
                                        <p:tgtEl>
                                          <p:spTgt spid="43013"/>
                                        </p:tgtEl>
                                      </p:cBhvr>
                                    </p:animEffect>
                                  </p:childTnLst>
                                </p:cTn>
                              </p:par>
                            </p:childTnLst>
                          </p:cTn>
                        </p:par>
                        <p:par>
                          <p:cTn id="20" fill="hold">
                            <p:stCondLst>
                              <p:cond delay="2000"/>
                            </p:stCondLst>
                            <p:childTnLst>
                              <p:par>
                                <p:cTn id="21" presetID="22" presetClass="entr" presetSubtype="2" fill="hold" grpId="0" nodeType="afterEffect">
                                  <p:stCondLst>
                                    <p:cond delay="0"/>
                                  </p:stCondLst>
                                  <p:childTnLst>
                                    <p:set>
                                      <p:cBhvr>
                                        <p:cTn id="22" dur="1" fill="hold">
                                          <p:stCondLst>
                                            <p:cond delay="0"/>
                                          </p:stCondLst>
                                        </p:cTn>
                                        <p:tgtEl>
                                          <p:spTgt spid="43016"/>
                                        </p:tgtEl>
                                        <p:attrNameLst>
                                          <p:attrName>style.visibility</p:attrName>
                                        </p:attrNameLst>
                                      </p:cBhvr>
                                      <p:to>
                                        <p:strVal val="visible"/>
                                      </p:to>
                                    </p:set>
                                    <p:animEffect transition="in" filter="wipe(right)">
                                      <p:cBhvr>
                                        <p:cTn id="23" dur="500"/>
                                        <p:tgtEl>
                                          <p:spTgt spid="43016"/>
                                        </p:tgtEl>
                                      </p:cBhvr>
                                    </p:animEffect>
                                  </p:childTnLst>
                                </p:cTn>
                              </p:par>
                            </p:childTnLst>
                          </p:cTn>
                        </p:par>
                        <p:par>
                          <p:cTn id="24" fill="hold">
                            <p:stCondLst>
                              <p:cond delay="2500"/>
                            </p:stCondLst>
                            <p:childTnLst>
                              <p:par>
                                <p:cTn id="25" presetID="22" presetClass="entr" presetSubtype="2" fill="hold" grpId="0" nodeType="afterEffect">
                                  <p:stCondLst>
                                    <p:cond delay="0"/>
                                  </p:stCondLst>
                                  <p:childTnLst>
                                    <p:set>
                                      <p:cBhvr>
                                        <p:cTn id="26" dur="1" fill="hold">
                                          <p:stCondLst>
                                            <p:cond delay="0"/>
                                          </p:stCondLst>
                                        </p:cTn>
                                        <p:tgtEl>
                                          <p:spTgt spid="43017"/>
                                        </p:tgtEl>
                                        <p:attrNameLst>
                                          <p:attrName>style.visibility</p:attrName>
                                        </p:attrNameLst>
                                      </p:cBhvr>
                                      <p:to>
                                        <p:strVal val="visible"/>
                                      </p:to>
                                    </p:set>
                                    <p:animEffect transition="in" filter="wipe(right)">
                                      <p:cBhvr>
                                        <p:cTn id="27" dur="500"/>
                                        <p:tgtEl>
                                          <p:spTgt spid="43017"/>
                                        </p:tgtEl>
                                      </p:cBhvr>
                                    </p:animEffect>
                                  </p:childTnLst>
                                </p:cTn>
                              </p:par>
                            </p:childTnLst>
                          </p:cTn>
                        </p:par>
                        <p:par>
                          <p:cTn id="28" fill="hold">
                            <p:stCondLst>
                              <p:cond delay="3000"/>
                            </p:stCondLst>
                            <p:childTnLst>
                              <p:par>
                                <p:cTn id="29" presetID="22" presetClass="entr" presetSubtype="2" fill="hold" grpId="0" nodeType="afterEffect">
                                  <p:stCondLst>
                                    <p:cond delay="0"/>
                                  </p:stCondLst>
                                  <p:childTnLst>
                                    <p:set>
                                      <p:cBhvr>
                                        <p:cTn id="30" dur="1" fill="hold">
                                          <p:stCondLst>
                                            <p:cond delay="0"/>
                                          </p:stCondLst>
                                        </p:cTn>
                                        <p:tgtEl>
                                          <p:spTgt spid="43018"/>
                                        </p:tgtEl>
                                        <p:attrNameLst>
                                          <p:attrName>style.visibility</p:attrName>
                                        </p:attrNameLst>
                                      </p:cBhvr>
                                      <p:to>
                                        <p:strVal val="visible"/>
                                      </p:to>
                                    </p:set>
                                    <p:animEffect transition="in" filter="wipe(right)">
                                      <p:cBhvr>
                                        <p:cTn id="31" dur="500"/>
                                        <p:tgtEl>
                                          <p:spTgt spid="430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2" grpId="0" animBg="1" autoUpdateAnimBg="0"/>
      <p:bldP spid="43013" grpId="0" animBg="1" autoUpdateAnimBg="0"/>
      <p:bldP spid="43014" grpId="0" animBg="1" autoUpdateAnimBg="0"/>
      <p:bldP spid="43015" grpId="0" animBg="1" autoUpdateAnimBg="0"/>
      <p:bldP spid="43016" grpId="0" animBg="1" autoUpdateAnimBg="0"/>
      <p:bldP spid="43017" grpId="0" animBg="1" autoUpdateAnimBg="0"/>
      <p:bldP spid="43018" grpId="0"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p:txBody>
          <a:bodyPr/>
          <a:lstStyle/>
          <a:p>
            <a:pPr eaLnBrk="1" hangingPunct="1"/>
            <a:r>
              <a:rPr lang="en-US" sz="4000" dirty="0" smtClean="0"/>
              <a:t>Living </a:t>
            </a:r>
            <a:r>
              <a:rPr lang="en-US" sz="4000" i="1" dirty="0" smtClean="0"/>
              <a:t>Below</a:t>
            </a:r>
            <a:r>
              <a:rPr lang="en-US" sz="4000" dirty="0" smtClean="0"/>
              <a:t> Your Means</a:t>
            </a:r>
          </a:p>
        </p:txBody>
      </p:sp>
      <p:sp>
        <p:nvSpPr>
          <p:cNvPr id="54274" name="Rectangle 3"/>
          <p:cNvSpPr>
            <a:spLocks noGrp="1" noChangeArrowheads="1"/>
          </p:cNvSpPr>
          <p:nvPr>
            <p:ph type="body" sz="half" idx="1"/>
          </p:nvPr>
        </p:nvSpPr>
        <p:spPr>
          <a:xfrm>
            <a:off x="457200" y="1981200"/>
            <a:ext cx="4035425" cy="3886200"/>
          </a:xfrm>
        </p:spPr>
        <p:txBody>
          <a:bodyPr/>
          <a:lstStyle/>
          <a:p>
            <a:pPr eaLnBrk="1" hangingPunct="1">
              <a:lnSpc>
                <a:spcPct val="80000"/>
              </a:lnSpc>
              <a:spcBef>
                <a:spcPct val="75000"/>
              </a:spcBef>
            </a:pPr>
            <a:r>
              <a:rPr lang="en-US" sz="2000" dirty="0" smtClean="0">
                <a:solidFill>
                  <a:schemeClr val="bg2"/>
                </a:solidFill>
              </a:rPr>
              <a:t>Live with roommate(s)</a:t>
            </a:r>
          </a:p>
          <a:p>
            <a:pPr eaLnBrk="1" hangingPunct="1">
              <a:lnSpc>
                <a:spcPct val="80000"/>
              </a:lnSpc>
              <a:spcBef>
                <a:spcPct val="75000"/>
              </a:spcBef>
            </a:pPr>
            <a:r>
              <a:rPr lang="en-US" sz="2000" dirty="0" smtClean="0"/>
              <a:t>Make your lunch; bring your coffee</a:t>
            </a:r>
          </a:p>
          <a:p>
            <a:pPr eaLnBrk="1" hangingPunct="1">
              <a:lnSpc>
                <a:spcPct val="80000"/>
              </a:lnSpc>
              <a:spcBef>
                <a:spcPct val="75000"/>
              </a:spcBef>
            </a:pPr>
            <a:r>
              <a:rPr lang="en-US" sz="2000" dirty="0" smtClean="0"/>
              <a:t>Look for bargains when dining out </a:t>
            </a:r>
          </a:p>
          <a:p>
            <a:pPr eaLnBrk="1" hangingPunct="1">
              <a:lnSpc>
                <a:spcPct val="80000"/>
              </a:lnSpc>
              <a:spcBef>
                <a:spcPct val="75000"/>
              </a:spcBef>
            </a:pPr>
            <a:r>
              <a:rPr lang="en-US" sz="2000" dirty="0" smtClean="0"/>
              <a:t>Avoid the extras with cable/entertainment options</a:t>
            </a:r>
          </a:p>
          <a:p>
            <a:pPr eaLnBrk="1" hangingPunct="1">
              <a:lnSpc>
                <a:spcPct val="80000"/>
              </a:lnSpc>
              <a:spcBef>
                <a:spcPct val="75000"/>
              </a:spcBef>
            </a:pPr>
            <a:r>
              <a:rPr lang="en-US" sz="2000" dirty="0" smtClean="0"/>
              <a:t>Beware of buying for </a:t>
            </a:r>
            <a:r>
              <a:rPr lang="en-US" sz="2000" dirty="0" smtClean="0">
                <a:solidFill>
                  <a:srgbClr val="0000CC"/>
                </a:solidFill>
              </a:rPr>
              <a:t>“convenience”</a:t>
            </a:r>
            <a:endParaRPr lang="en-US" sz="2000" dirty="0" smtClean="0"/>
          </a:p>
          <a:p>
            <a:pPr eaLnBrk="1" hangingPunct="1">
              <a:lnSpc>
                <a:spcPct val="80000"/>
              </a:lnSpc>
            </a:pPr>
            <a:endParaRPr lang="en-US" sz="2000" dirty="0" smtClean="0"/>
          </a:p>
        </p:txBody>
      </p:sp>
      <p:sp>
        <p:nvSpPr>
          <p:cNvPr id="54275" name="Rectangle 4"/>
          <p:cNvSpPr>
            <a:spLocks noGrp="1" noChangeArrowheads="1"/>
          </p:cNvSpPr>
          <p:nvPr>
            <p:ph type="body" sz="half" idx="2"/>
          </p:nvPr>
        </p:nvSpPr>
        <p:spPr>
          <a:xfrm>
            <a:off x="4651375" y="1981200"/>
            <a:ext cx="4035425" cy="3886200"/>
          </a:xfrm>
        </p:spPr>
        <p:txBody>
          <a:bodyPr/>
          <a:lstStyle/>
          <a:p>
            <a:pPr eaLnBrk="1" hangingPunct="1">
              <a:lnSpc>
                <a:spcPct val="90000"/>
              </a:lnSpc>
              <a:spcBef>
                <a:spcPct val="75000"/>
              </a:spcBef>
            </a:pPr>
            <a:r>
              <a:rPr lang="en-US" sz="2000" dirty="0" smtClean="0"/>
              <a:t>Dress for less</a:t>
            </a:r>
          </a:p>
          <a:p>
            <a:pPr eaLnBrk="1" hangingPunct="1">
              <a:lnSpc>
                <a:spcPct val="90000"/>
              </a:lnSpc>
              <a:spcBef>
                <a:spcPct val="75000"/>
              </a:spcBef>
            </a:pPr>
            <a:r>
              <a:rPr lang="en-US" sz="2000" dirty="0" smtClean="0"/>
              <a:t>Coupons</a:t>
            </a:r>
          </a:p>
          <a:p>
            <a:pPr eaLnBrk="1" hangingPunct="1">
              <a:lnSpc>
                <a:spcPct val="90000"/>
              </a:lnSpc>
              <a:spcBef>
                <a:spcPct val="75000"/>
              </a:spcBef>
            </a:pPr>
            <a:r>
              <a:rPr lang="en-US" sz="2000" dirty="0" smtClean="0"/>
              <a:t>Free Fun; library, bookstores, free events</a:t>
            </a:r>
          </a:p>
          <a:p>
            <a:pPr eaLnBrk="1" hangingPunct="1">
              <a:lnSpc>
                <a:spcPct val="90000"/>
              </a:lnSpc>
              <a:spcBef>
                <a:spcPct val="75000"/>
              </a:spcBef>
            </a:pPr>
            <a:r>
              <a:rPr lang="en-US" sz="2000" dirty="0" smtClean="0"/>
              <a:t>Car pool</a:t>
            </a:r>
          </a:p>
          <a:p>
            <a:pPr eaLnBrk="1" hangingPunct="1">
              <a:lnSpc>
                <a:spcPct val="90000"/>
              </a:lnSpc>
              <a:spcBef>
                <a:spcPct val="75000"/>
              </a:spcBef>
            </a:pPr>
            <a:r>
              <a:rPr lang="en-US" sz="2000" dirty="0" smtClean="0"/>
              <a:t>Avoid </a:t>
            </a:r>
            <a:r>
              <a:rPr lang="en-US" sz="2000" dirty="0" smtClean="0">
                <a:solidFill>
                  <a:srgbClr val="0000CC"/>
                </a:solidFill>
              </a:rPr>
              <a:t>“impulse”</a:t>
            </a:r>
            <a:r>
              <a:rPr lang="en-US" sz="2000" dirty="0" smtClean="0"/>
              <a:t> buying</a:t>
            </a:r>
          </a:p>
          <a:p>
            <a:pPr eaLnBrk="1" hangingPunct="1">
              <a:lnSpc>
                <a:spcPct val="90000"/>
              </a:lnSpc>
              <a:spcBef>
                <a:spcPct val="75000"/>
              </a:spcBef>
            </a:pPr>
            <a:r>
              <a:rPr lang="en-US" sz="2000" dirty="0" smtClean="0"/>
              <a:t>Attend campus events – there is usually food!</a:t>
            </a:r>
          </a:p>
          <a:p>
            <a:pPr eaLnBrk="1" hangingPunct="1">
              <a:lnSpc>
                <a:spcPct val="90000"/>
              </a:lnSpc>
              <a:spcBef>
                <a:spcPct val="75000"/>
              </a:spcBef>
            </a:pPr>
            <a:endParaRPr lang="en-US" sz="2000" dirty="0" smtClean="0">
              <a:solidFill>
                <a:srgbClr val="000080"/>
              </a:solidFill>
            </a:endParaRPr>
          </a:p>
          <a:p>
            <a:pPr eaLnBrk="1" hangingPunct="1">
              <a:lnSpc>
                <a:spcPct val="90000"/>
              </a:lnSpc>
              <a:buFont typeface="Wingdings" pitchFamily="2" charset="2"/>
              <a:buNone/>
            </a:pPr>
            <a:endParaRPr lang="en-US" sz="2000" dirty="0" smtClean="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Origination and Disbursement</a:t>
            </a:r>
            <a:endParaRPr lang="en-US" dirty="0"/>
          </a:p>
        </p:txBody>
      </p:sp>
      <p:sp>
        <p:nvSpPr>
          <p:cNvPr id="3" name="Content Placeholder 2"/>
          <p:cNvSpPr>
            <a:spLocks noGrp="1"/>
          </p:cNvSpPr>
          <p:nvPr>
            <p:ph idx="1"/>
          </p:nvPr>
        </p:nvSpPr>
        <p:spPr/>
        <p:txBody>
          <a:bodyPr/>
          <a:lstStyle/>
          <a:p>
            <a:r>
              <a:rPr lang="en-US" sz="2800" dirty="0" smtClean="0"/>
              <a:t>School certifies the loan at the student’s request. </a:t>
            </a:r>
          </a:p>
          <a:p>
            <a:r>
              <a:rPr lang="en-US" sz="2800" dirty="0" smtClean="0"/>
              <a:t>Department of Ed approves the certification.</a:t>
            </a:r>
          </a:p>
          <a:p>
            <a:r>
              <a:rPr lang="en-US" sz="2800" dirty="0" smtClean="0"/>
              <a:t>School posts the loan funds to your school account and notifies DOE</a:t>
            </a:r>
          </a:p>
          <a:p>
            <a:r>
              <a:rPr lang="en-US" sz="2800" dirty="0" smtClean="0"/>
              <a:t>DOE approves the disbursement and releases loan funds to School. $$$</a:t>
            </a:r>
          </a:p>
          <a:p>
            <a:r>
              <a:rPr lang="en-US" sz="2800" dirty="0" smtClean="0"/>
              <a:t>Tuition balance is paid from disbursement.</a:t>
            </a:r>
          </a:p>
          <a:p>
            <a:r>
              <a:rPr lang="en-US" sz="2800" dirty="0" smtClean="0"/>
              <a:t>Excess loan funds are refunded to student.</a:t>
            </a:r>
            <a:endParaRPr lang="en-US" sz="2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Refunds?</a:t>
            </a:r>
            <a:endParaRPr lang="en-US" dirty="0"/>
          </a:p>
        </p:txBody>
      </p:sp>
      <p:sp>
        <p:nvSpPr>
          <p:cNvPr id="3" name="Content Placeholder 2"/>
          <p:cNvSpPr>
            <a:spLocks noGrp="1"/>
          </p:cNvSpPr>
          <p:nvPr>
            <p:ph idx="1"/>
          </p:nvPr>
        </p:nvSpPr>
        <p:spPr>
          <a:xfrm>
            <a:off x="457200" y="1981200"/>
            <a:ext cx="8229600" cy="2743200"/>
          </a:xfrm>
        </p:spPr>
        <p:txBody>
          <a:bodyPr/>
          <a:lstStyle/>
          <a:p>
            <a:pPr>
              <a:buFont typeface="Wingdings" pitchFamily="2" charset="2"/>
              <a:buChar char="Ø"/>
            </a:pPr>
            <a:r>
              <a:rPr lang="en-US" dirty="0" smtClean="0"/>
              <a:t>Direct Deposit is available</a:t>
            </a:r>
          </a:p>
          <a:p>
            <a:pPr lvl="1">
              <a:buFont typeface="Wingdings" pitchFamily="2" charset="2"/>
              <a:buChar char="Ø"/>
            </a:pPr>
            <a:r>
              <a:rPr lang="en-US" dirty="0" smtClean="0"/>
              <a:t>Sign up on Campus Cruiser</a:t>
            </a:r>
          </a:p>
          <a:p>
            <a:pPr lvl="2">
              <a:buFont typeface="Wingdings" pitchFamily="2" charset="2"/>
              <a:buChar char="Ø"/>
            </a:pPr>
            <a:r>
              <a:rPr lang="en-US" dirty="0" err="1" smtClean="0"/>
              <a:t>WebAdvisor</a:t>
            </a:r>
            <a:endParaRPr lang="en-US" dirty="0" smtClean="0"/>
          </a:p>
          <a:p>
            <a:pPr lvl="3">
              <a:buFont typeface="Wingdings" pitchFamily="2" charset="2"/>
              <a:buChar char="Ø"/>
            </a:pPr>
            <a:r>
              <a:rPr lang="en-US" dirty="0" smtClean="0"/>
              <a:t>Student Services</a:t>
            </a:r>
          </a:p>
          <a:p>
            <a:pPr lvl="4">
              <a:buFont typeface="Wingdings" pitchFamily="2" charset="2"/>
              <a:buChar char="Ø"/>
            </a:pPr>
            <a:r>
              <a:rPr lang="en-US" dirty="0" smtClean="0"/>
              <a:t>Financial Profile</a:t>
            </a:r>
          </a:p>
          <a:p>
            <a:pPr lvl="5">
              <a:buFont typeface="Wingdings" pitchFamily="2" charset="2"/>
              <a:buChar char="Ø"/>
            </a:pPr>
            <a:r>
              <a:rPr lang="en-US" dirty="0" smtClean="0"/>
              <a:t>Bank Information</a:t>
            </a:r>
          </a:p>
          <a:p>
            <a:pPr lvl="5">
              <a:buNone/>
            </a:pPr>
            <a:endParaRPr lang="en-US" dirty="0" smtClean="0"/>
          </a:p>
        </p:txBody>
      </p:sp>
      <p:sp>
        <p:nvSpPr>
          <p:cNvPr id="5" name="TextBox 4"/>
          <p:cNvSpPr txBox="1"/>
          <p:nvPr/>
        </p:nvSpPr>
        <p:spPr>
          <a:xfrm>
            <a:off x="685800" y="4953000"/>
            <a:ext cx="7162800" cy="830997"/>
          </a:xfrm>
          <a:prstGeom prst="rect">
            <a:avLst/>
          </a:prstGeom>
          <a:noFill/>
        </p:spPr>
        <p:txBody>
          <a:bodyPr wrap="square" rtlCol="0">
            <a:spAutoFit/>
          </a:bodyPr>
          <a:lstStyle/>
          <a:p>
            <a:r>
              <a:rPr lang="en-US" sz="2400" dirty="0" smtClean="0"/>
              <a:t>OR</a:t>
            </a:r>
          </a:p>
          <a:p>
            <a:r>
              <a:rPr lang="en-US" sz="2400" dirty="0" smtClean="0"/>
              <a:t> a Paper Check will be sent to your home address</a:t>
            </a:r>
            <a:endParaRPr lang="en-US" sz="2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Cancelling or Reducing Loan Amounts</a:t>
            </a:r>
            <a:endParaRPr lang="en-US" dirty="0"/>
          </a:p>
        </p:txBody>
      </p:sp>
      <p:sp>
        <p:nvSpPr>
          <p:cNvPr id="3" name="Content Placeholder 2"/>
          <p:cNvSpPr>
            <a:spLocks noGrp="1"/>
          </p:cNvSpPr>
          <p:nvPr>
            <p:ph idx="1"/>
          </p:nvPr>
        </p:nvSpPr>
        <p:spPr/>
        <p:txBody>
          <a:bodyPr/>
          <a:lstStyle/>
          <a:p>
            <a:r>
              <a:rPr lang="en-US" dirty="0" smtClean="0"/>
              <a:t>Prior to disbursement - print online award letter, circle reduce or reject and drop off at Financial Aid Office</a:t>
            </a:r>
          </a:p>
          <a:p>
            <a:r>
              <a:rPr lang="en-US" dirty="0" smtClean="0"/>
              <a:t>After receiving refund - give a check to Bursar’s Office and complete form to return funds.</a:t>
            </a:r>
          </a:p>
        </p:txBody>
      </p:sp>
    </p:spTree>
    <p:extLst>
      <p:ext uri="{BB962C8B-B14F-4D97-AF65-F5344CB8AC3E}">
        <p14:creationId xmlns:p14="http://schemas.microsoft.com/office/powerpoint/2010/main" val="35634594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p:nvPr>
        </p:nvSpPr>
        <p:spPr/>
        <p:txBody>
          <a:bodyPr/>
          <a:lstStyle/>
          <a:p>
            <a:pPr eaLnBrk="1" hangingPunct="1"/>
            <a:r>
              <a:rPr lang="en-US" sz="4000" dirty="0" smtClean="0"/>
              <a:t>Direct Loan Servicers</a:t>
            </a:r>
          </a:p>
        </p:txBody>
      </p:sp>
      <p:sp>
        <p:nvSpPr>
          <p:cNvPr id="60418" name="Rectangle 3"/>
          <p:cNvSpPr>
            <a:spLocks noGrp="1" noChangeArrowheads="1"/>
          </p:cNvSpPr>
          <p:nvPr>
            <p:ph type="body" idx="1"/>
          </p:nvPr>
        </p:nvSpPr>
        <p:spPr>
          <a:xfrm>
            <a:off x="228600" y="1752600"/>
            <a:ext cx="8534400" cy="4648200"/>
          </a:xfrm>
        </p:spPr>
        <p:txBody>
          <a:bodyPr/>
          <a:lstStyle/>
          <a:p>
            <a:pPr eaLnBrk="1" hangingPunct="1">
              <a:lnSpc>
                <a:spcPct val="80000"/>
              </a:lnSpc>
            </a:pPr>
            <a:r>
              <a:rPr lang="en-US" sz="2200" dirty="0" smtClean="0"/>
              <a:t>The Direct Loan program contracts with several agencies to service your loans (i.e. handle students questions, paperwork, bills and payments).  </a:t>
            </a:r>
          </a:p>
          <a:p>
            <a:pPr eaLnBrk="1" hangingPunct="1">
              <a:lnSpc>
                <a:spcPct val="80000"/>
              </a:lnSpc>
              <a:buFont typeface="Wingdings" pitchFamily="2" charset="2"/>
              <a:buNone/>
            </a:pPr>
            <a:endParaRPr lang="en-US" sz="2200" dirty="0" smtClean="0"/>
          </a:p>
          <a:p>
            <a:pPr eaLnBrk="1" hangingPunct="1">
              <a:lnSpc>
                <a:spcPct val="80000"/>
              </a:lnSpc>
            </a:pPr>
            <a:r>
              <a:rPr lang="en-US" sz="2200" dirty="0" smtClean="0"/>
              <a:t>You will be assigned to a servicer by the Department of Education.  </a:t>
            </a:r>
          </a:p>
          <a:p>
            <a:pPr eaLnBrk="1" hangingPunct="1">
              <a:lnSpc>
                <a:spcPct val="80000"/>
              </a:lnSpc>
            </a:pPr>
            <a:endParaRPr lang="en-US" sz="2200" dirty="0"/>
          </a:p>
          <a:p>
            <a:pPr eaLnBrk="1" hangingPunct="1">
              <a:lnSpc>
                <a:spcPct val="80000"/>
              </a:lnSpc>
            </a:pPr>
            <a:r>
              <a:rPr lang="en-US" sz="2200" dirty="0" smtClean="0"/>
              <a:t>Your servicer will contact you within 30 days of disbursement.</a:t>
            </a:r>
          </a:p>
          <a:p>
            <a:pPr eaLnBrk="1" hangingPunct="1">
              <a:lnSpc>
                <a:spcPct val="80000"/>
              </a:lnSpc>
            </a:pPr>
            <a:endParaRPr lang="en-US" sz="2200" dirty="0"/>
          </a:p>
          <a:p>
            <a:pPr eaLnBrk="1" hangingPunct="1">
              <a:lnSpc>
                <a:spcPct val="80000"/>
              </a:lnSpc>
            </a:pPr>
            <a:r>
              <a:rPr lang="en-US" sz="2200" dirty="0"/>
              <a:t>Contact your servicer to </a:t>
            </a:r>
            <a:r>
              <a:rPr lang="en-US" sz="2200" dirty="0" smtClean="0"/>
              <a:t>set up an online account, check accruing interest, request </a:t>
            </a:r>
            <a:r>
              <a:rPr lang="en-US" sz="2200" dirty="0"/>
              <a:t>a deferment, apply for a forbearance, or with any questions you may have</a:t>
            </a:r>
            <a:r>
              <a:rPr lang="en-US" sz="2200" dirty="0" smtClean="0"/>
              <a:t>.</a:t>
            </a:r>
          </a:p>
          <a:p>
            <a:pPr eaLnBrk="1" hangingPunct="1">
              <a:lnSpc>
                <a:spcPct val="80000"/>
              </a:lnSpc>
              <a:buFont typeface="Wingdings" pitchFamily="2" charset="2"/>
              <a:buNone/>
            </a:pPr>
            <a:r>
              <a:rPr lang="en-US" sz="2000" dirty="0" smtClean="0"/>
              <a:t>	</a:t>
            </a:r>
          </a:p>
          <a:p>
            <a:pPr eaLnBrk="1" hangingPunct="1">
              <a:lnSpc>
                <a:spcPct val="80000"/>
              </a:lnSpc>
            </a:pPr>
            <a:r>
              <a:rPr lang="en-US" sz="2000" dirty="0" smtClean="0">
                <a:hlinkClick r:id="rId2"/>
              </a:rPr>
              <a:t>http://www.nslds.ed.gov</a:t>
            </a:r>
            <a:r>
              <a:rPr lang="en-US" sz="2000" dirty="0" smtClean="0"/>
              <a:t> – </a:t>
            </a:r>
            <a:r>
              <a:rPr lang="en-US" sz="2200" dirty="0" smtClean="0"/>
              <a:t>contains all the information regarding Federal education loans including your servicer.</a:t>
            </a:r>
          </a:p>
          <a:p>
            <a:pPr lvl="1" eaLnBrk="1" hangingPunct="1">
              <a:lnSpc>
                <a:spcPct val="80000"/>
              </a:lnSpc>
            </a:pPr>
            <a:endParaRPr lang="en-US" sz="2000" dirty="0" smtClean="0"/>
          </a:p>
          <a:p>
            <a:pPr eaLnBrk="1" hangingPunct="1">
              <a:lnSpc>
                <a:spcPct val="80000"/>
              </a:lnSpc>
              <a:buFont typeface="Wingdings" pitchFamily="2" charset="2"/>
              <a:buNone/>
            </a:pPr>
            <a:endParaRPr lang="en-US" sz="20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57200" y="1981200"/>
          <a:ext cx="8421688" cy="4227512"/>
        </p:xfrm>
        <a:graphic>
          <a:graphicData uri="http://schemas.openxmlformats.org/drawingml/2006/table">
            <a:tbl>
              <a:tblPr firstRow="1" bandRow="1">
                <a:tableStyleId>{5C22544A-7EE6-4342-B048-85BDC9FD1C3A}</a:tableStyleId>
              </a:tblPr>
              <a:tblGrid>
                <a:gridCol w="3837429"/>
                <a:gridCol w="4584259"/>
              </a:tblGrid>
              <a:tr h="819487">
                <a:tc>
                  <a:txBody>
                    <a:bodyPr/>
                    <a:lstStyle/>
                    <a:p>
                      <a:r>
                        <a:rPr lang="en-US" sz="2000" b="0" dirty="0" smtClean="0">
                          <a:solidFill>
                            <a:schemeClr val="tx1"/>
                          </a:solidFill>
                        </a:rPr>
                        <a:t>Nelnet</a:t>
                      </a:r>
                      <a:endParaRPr lang="en-US" sz="2000" b="0" dirty="0">
                        <a:solidFill>
                          <a:schemeClr val="tx1"/>
                        </a:solidFill>
                      </a:endParaRPr>
                    </a:p>
                  </a:txBody>
                  <a:tcPr anchor="ctr">
                    <a:solidFill>
                      <a:schemeClr val="accent3">
                        <a:lumMod val="95000"/>
                      </a:schemeClr>
                    </a:solidFill>
                  </a:tcPr>
                </a:tc>
                <a:tc>
                  <a:txBody>
                    <a:bodyPr/>
                    <a:lstStyle/>
                    <a:p>
                      <a:r>
                        <a:rPr lang="en-US" sz="2000" b="0" dirty="0" smtClean="0">
                          <a:solidFill>
                            <a:schemeClr val="tx1"/>
                          </a:solidFill>
                        </a:rPr>
                        <a:t>Great</a:t>
                      </a:r>
                      <a:r>
                        <a:rPr lang="en-US" sz="2000" b="0" baseline="0" dirty="0" smtClean="0">
                          <a:solidFill>
                            <a:schemeClr val="tx1"/>
                          </a:solidFill>
                        </a:rPr>
                        <a:t> Lakes Educational Loan Servicers, Inc.</a:t>
                      </a:r>
                    </a:p>
                  </a:txBody>
                  <a:tcPr anchor="ctr">
                    <a:solidFill>
                      <a:schemeClr val="accent3">
                        <a:lumMod val="95000"/>
                      </a:schemeClr>
                    </a:solidFill>
                  </a:tcPr>
                </a:tc>
              </a:tr>
              <a:tr h="819487">
                <a:tc>
                  <a:txBody>
                    <a:bodyPr/>
                    <a:lstStyle/>
                    <a:p>
                      <a:r>
                        <a:rPr lang="en-US" sz="2000" dirty="0" err="1" smtClean="0"/>
                        <a:t>Navient</a:t>
                      </a:r>
                      <a:r>
                        <a:rPr lang="en-US" sz="2000" baseline="0" dirty="0" smtClean="0"/>
                        <a:t> (formerly Sallie Mae)</a:t>
                      </a:r>
                      <a:endParaRPr lang="en-US" sz="2000" dirty="0"/>
                    </a:p>
                  </a:txBody>
                  <a:tcPr anchor="ctr">
                    <a:solidFill>
                      <a:schemeClr val="accent3">
                        <a:lumMod val="95000"/>
                      </a:schemeClr>
                    </a:solidFill>
                  </a:tcPr>
                </a:tc>
                <a:tc>
                  <a:txBody>
                    <a:bodyPr/>
                    <a:lstStyle/>
                    <a:p>
                      <a:r>
                        <a:rPr lang="en-US" sz="2000" dirty="0" err="1" smtClean="0"/>
                        <a:t>FedLoan</a:t>
                      </a:r>
                      <a:r>
                        <a:rPr lang="en-US" sz="2000" dirty="0" smtClean="0"/>
                        <a:t> Servicing (PHEAA)</a:t>
                      </a:r>
                      <a:endParaRPr lang="en-US" sz="2000" dirty="0"/>
                    </a:p>
                  </a:txBody>
                  <a:tcPr anchor="ctr">
                    <a:solidFill>
                      <a:schemeClr val="accent3">
                        <a:lumMod val="95000"/>
                      </a:schemeClr>
                    </a:solidFill>
                  </a:tcPr>
                </a:tc>
              </a:tr>
              <a:tr h="819487">
                <a:tc>
                  <a:txBody>
                    <a:bodyPr/>
                    <a:lstStyle/>
                    <a:p>
                      <a:r>
                        <a:rPr lang="en-US" sz="2000" dirty="0" smtClean="0"/>
                        <a:t>MOHELA</a:t>
                      </a:r>
                      <a:endParaRPr lang="en-US" sz="2000" dirty="0"/>
                    </a:p>
                  </a:txBody>
                  <a:tcPr anchor="ctr">
                    <a:solidFill>
                      <a:schemeClr val="accent3">
                        <a:lumMod val="95000"/>
                      </a:schemeClr>
                    </a:solidFill>
                  </a:tcPr>
                </a:tc>
                <a:tc>
                  <a:txBody>
                    <a:bodyPr/>
                    <a:lstStyle/>
                    <a:p>
                      <a:r>
                        <a:rPr lang="en-US" sz="2000" dirty="0" smtClean="0"/>
                        <a:t>ESA/</a:t>
                      </a:r>
                      <a:r>
                        <a:rPr lang="en-US" sz="2000" dirty="0" err="1" smtClean="0"/>
                        <a:t>Edfinancial</a:t>
                      </a:r>
                      <a:endParaRPr lang="en-US" sz="2000" dirty="0" smtClean="0"/>
                    </a:p>
                    <a:p>
                      <a:endParaRPr lang="en-US" sz="2000" dirty="0"/>
                    </a:p>
                  </a:txBody>
                  <a:tcPr anchor="ctr">
                    <a:solidFill>
                      <a:schemeClr val="accent3">
                        <a:lumMod val="95000"/>
                      </a:schemeClr>
                    </a:solidFill>
                  </a:tcPr>
                </a:tc>
              </a:tr>
              <a:tr h="474782">
                <a:tc>
                  <a:txBody>
                    <a:bodyPr/>
                    <a:lstStyle/>
                    <a:p>
                      <a:r>
                        <a:rPr lang="en-US" sz="2000" dirty="0" err="1" smtClean="0"/>
                        <a:t>CornerStone</a:t>
                      </a:r>
                      <a:endParaRPr lang="en-US" sz="2000" dirty="0"/>
                    </a:p>
                  </a:txBody>
                  <a:tcPr anchor="ctr">
                    <a:solidFill>
                      <a:schemeClr val="accent3">
                        <a:lumMod val="95000"/>
                      </a:schemeClr>
                    </a:solidFill>
                  </a:tcPr>
                </a:tc>
                <a:tc>
                  <a:txBody>
                    <a:bodyPr/>
                    <a:lstStyle/>
                    <a:p>
                      <a:r>
                        <a:rPr lang="en-US" sz="2000" dirty="0" smtClean="0"/>
                        <a:t>Aspire Resources </a:t>
                      </a:r>
                      <a:r>
                        <a:rPr lang="en-US" sz="2000" dirty="0" err="1" smtClean="0"/>
                        <a:t>Inc</a:t>
                      </a:r>
                      <a:endParaRPr lang="en-US" sz="2000" dirty="0"/>
                    </a:p>
                  </a:txBody>
                  <a:tcPr anchor="ctr">
                    <a:solidFill>
                      <a:schemeClr val="accent3">
                        <a:lumMod val="95000"/>
                      </a:schemeClr>
                    </a:solidFill>
                  </a:tcPr>
                </a:tc>
              </a:tr>
              <a:tr h="474782">
                <a:tc>
                  <a:txBody>
                    <a:bodyPr/>
                    <a:lstStyle/>
                    <a:p>
                      <a:r>
                        <a:rPr lang="en-US" sz="2000" dirty="0" smtClean="0"/>
                        <a:t>Granite State – GSMR</a:t>
                      </a:r>
                      <a:endParaRPr lang="en-US" sz="2000" dirty="0"/>
                    </a:p>
                  </a:txBody>
                  <a:tcPr anchor="ctr">
                    <a:solidFill>
                      <a:schemeClr val="accent3">
                        <a:lumMod val="95000"/>
                      </a:schemeClr>
                    </a:solidFill>
                  </a:tcPr>
                </a:tc>
                <a:tc>
                  <a:txBody>
                    <a:bodyPr/>
                    <a:lstStyle/>
                    <a:p>
                      <a:r>
                        <a:rPr lang="en-US" sz="2000" dirty="0" smtClean="0"/>
                        <a:t>OSLA Servicing</a:t>
                      </a:r>
                      <a:endParaRPr lang="en-US" sz="2000" dirty="0"/>
                    </a:p>
                  </a:txBody>
                  <a:tcPr anchor="ctr">
                    <a:solidFill>
                      <a:schemeClr val="accent3">
                        <a:lumMod val="95000"/>
                      </a:schemeClr>
                    </a:solidFill>
                  </a:tcPr>
                </a:tc>
              </a:tr>
              <a:tr h="819487">
                <a:tc>
                  <a:txBody>
                    <a:bodyPr/>
                    <a:lstStyle/>
                    <a:p>
                      <a:r>
                        <a:rPr lang="en-US" sz="2000" dirty="0" smtClean="0"/>
                        <a:t>VSAC Federal Loans</a:t>
                      </a:r>
                      <a:endParaRPr lang="en-US" sz="2000" dirty="0"/>
                    </a:p>
                  </a:txBody>
                  <a:tcPr anchor="ctr">
                    <a:solidFill>
                      <a:schemeClr val="accent3">
                        <a:lumMod val="95000"/>
                      </a:schemeClr>
                    </a:solidFill>
                  </a:tcPr>
                </a:tc>
                <a:tc>
                  <a:txBody>
                    <a:bodyPr/>
                    <a:lstStyle/>
                    <a:p>
                      <a:r>
                        <a:rPr lang="en-US" sz="2000" dirty="0" smtClean="0"/>
                        <a:t>Debt Management</a:t>
                      </a:r>
                      <a:r>
                        <a:rPr lang="en-US" sz="2000" baseline="0" dirty="0" smtClean="0"/>
                        <a:t> and Collections System</a:t>
                      </a:r>
                      <a:endParaRPr lang="en-US" sz="2000" dirty="0"/>
                    </a:p>
                  </a:txBody>
                  <a:tcPr anchor="ctr">
                    <a:solidFill>
                      <a:schemeClr val="accent3">
                        <a:lumMod val="95000"/>
                      </a:schemeClr>
                    </a:solidFill>
                  </a:tcPr>
                </a:tc>
              </a:tr>
            </a:tbl>
          </a:graphicData>
        </a:graphic>
      </p:graphicFrame>
      <p:sp>
        <p:nvSpPr>
          <p:cNvPr id="3" name="Title 2"/>
          <p:cNvSpPr>
            <a:spLocks noGrp="1"/>
          </p:cNvSpPr>
          <p:nvPr>
            <p:ph type="title"/>
          </p:nvPr>
        </p:nvSpPr>
        <p:spPr/>
        <p:txBody>
          <a:bodyPr/>
          <a:lstStyle/>
          <a:p>
            <a:r>
              <a:rPr lang="en-US" dirty="0" smtClean="0"/>
              <a:t>Federal Loan Servicers</a:t>
            </a:r>
            <a:endParaRPr lang="en-US" dirty="0"/>
          </a:p>
        </p:txBody>
      </p:sp>
      <p:sp>
        <p:nvSpPr>
          <p:cNvPr id="4" name="Content Placeholder 3"/>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38059062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pPr eaLnBrk="1" hangingPunct="1"/>
            <a:r>
              <a:rPr lang="en-US" smtClean="0"/>
              <a:t>Agenda	</a:t>
            </a:r>
          </a:p>
        </p:txBody>
      </p:sp>
      <p:sp>
        <p:nvSpPr>
          <p:cNvPr id="20482" name="Content Placeholder 2"/>
          <p:cNvSpPr>
            <a:spLocks noGrp="1"/>
          </p:cNvSpPr>
          <p:nvPr>
            <p:ph idx="1"/>
          </p:nvPr>
        </p:nvSpPr>
        <p:spPr/>
        <p:txBody>
          <a:bodyPr/>
          <a:lstStyle/>
          <a:p>
            <a:pPr eaLnBrk="1" hangingPunct="1"/>
            <a:r>
              <a:rPr lang="en-US" smtClean="0"/>
              <a:t>Terms and Conditions of Federal Direct Loans</a:t>
            </a:r>
          </a:p>
          <a:p>
            <a:pPr eaLnBrk="1" hangingPunct="1"/>
            <a:r>
              <a:rPr lang="en-US" smtClean="0"/>
              <a:t>Repayment Options</a:t>
            </a:r>
          </a:p>
          <a:p>
            <a:pPr eaLnBrk="1" hangingPunct="1"/>
            <a:r>
              <a:rPr lang="en-US" smtClean="0"/>
              <a:t>Debt Management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body" idx="1"/>
          </p:nvPr>
        </p:nvSpPr>
        <p:spPr>
          <a:xfrm>
            <a:off x="457200" y="1676400"/>
            <a:ext cx="8229600" cy="3886200"/>
          </a:xfrm>
        </p:spPr>
        <p:txBody>
          <a:bodyPr/>
          <a:lstStyle/>
          <a:p>
            <a:pPr eaLnBrk="1" hangingPunct="1">
              <a:lnSpc>
                <a:spcPct val="80000"/>
              </a:lnSpc>
              <a:spcBef>
                <a:spcPct val="75000"/>
              </a:spcBef>
              <a:buFont typeface="Wingdings" pitchFamily="2" charset="2"/>
              <a:buNone/>
            </a:pPr>
            <a:r>
              <a:rPr lang="en-US" sz="2400" dirty="0" smtClean="0">
                <a:solidFill>
                  <a:schemeClr val="bg2"/>
                </a:solidFill>
              </a:rPr>
              <a:t>1.</a:t>
            </a:r>
            <a:r>
              <a:rPr lang="en-US" sz="2400" dirty="0" smtClean="0">
                <a:solidFill>
                  <a:srgbClr val="006666"/>
                </a:solidFill>
              </a:rPr>
              <a:t>	</a:t>
            </a:r>
            <a:r>
              <a:rPr lang="en-US" sz="2400" b="1" dirty="0" smtClean="0"/>
              <a:t>Identify financial goals</a:t>
            </a:r>
          </a:p>
          <a:p>
            <a:pPr eaLnBrk="1" hangingPunct="1">
              <a:lnSpc>
                <a:spcPct val="80000"/>
              </a:lnSpc>
              <a:spcBef>
                <a:spcPct val="75000"/>
              </a:spcBef>
              <a:buFont typeface="Wingdings" pitchFamily="2" charset="2"/>
              <a:buNone/>
            </a:pPr>
            <a:r>
              <a:rPr lang="en-US" sz="2400" dirty="0" smtClean="0">
                <a:solidFill>
                  <a:schemeClr val="bg2"/>
                </a:solidFill>
              </a:rPr>
              <a:t>2.</a:t>
            </a:r>
            <a:r>
              <a:rPr lang="en-US" sz="2400" b="1" dirty="0" smtClean="0">
                <a:solidFill>
                  <a:srgbClr val="FF9933"/>
                </a:solidFill>
              </a:rPr>
              <a:t>	</a:t>
            </a:r>
            <a:r>
              <a:rPr lang="en-US" sz="2400" b="1" dirty="0" smtClean="0"/>
              <a:t>Borrow minimum needed to achieve goals</a:t>
            </a:r>
          </a:p>
          <a:p>
            <a:pPr lvl="1" eaLnBrk="1" hangingPunct="1">
              <a:lnSpc>
                <a:spcPct val="80000"/>
              </a:lnSpc>
              <a:spcBef>
                <a:spcPct val="75000"/>
              </a:spcBef>
              <a:buClr>
                <a:schemeClr val="bg2"/>
              </a:buClr>
              <a:buFont typeface="Wingdings" pitchFamily="2" charset="2"/>
              <a:buChar char="q"/>
            </a:pPr>
            <a:r>
              <a:rPr lang="en-US" sz="2400" dirty="0" smtClean="0">
                <a:solidFill>
                  <a:schemeClr val="bg2"/>
                </a:solidFill>
              </a:rPr>
              <a:t>	</a:t>
            </a:r>
            <a:r>
              <a:rPr lang="en-US" sz="2400" dirty="0" smtClean="0">
                <a:solidFill>
                  <a:schemeClr val="hlink"/>
                </a:solidFill>
              </a:rPr>
              <a:t>Make well-informed choices</a:t>
            </a:r>
          </a:p>
          <a:p>
            <a:pPr lvl="1" eaLnBrk="1" hangingPunct="1">
              <a:lnSpc>
                <a:spcPct val="80000"/>
              </a:lnSpc>
              <a:spcBef>
                <a:spcPct val="75000"/>
              </a:spcBef>
              <a:buClr>
                <a:schemeClr val="bg2"/>
              </a:buClr>
              <a:buFont typeface="Wingdings" pitchFamily="2" charset="2"/>
              <a:buChar char="q"/>
            </a:pPr>
            <a:r>
              <a:rPr lang="en-US" sz="2400" dirty="0" smtClean="0">
                <a:solidFill>
                  <a:schemeClr val="hlink"/>
                </a:solidFill>
              </a:rPr>
              <a:t>	Develop and follow affordable budget</a:t>
            </a:r>
          </a:p>
          <a:p>
            <a:pPr eaLnBrk="1" hangingPunct="1">
              <a:lnSpc>
                <a:spcPct val="80000"/>
              </a:lnSpc>
              <a:spcBef>
                <a:spcPct val="75000"/>
              </a:spcBef>
              <a:buFont typeface="Wingdings" pitchFamily="2" charset="2"/>
              <a:buNone/>
            </a:pPr>
            <a:r>
              <a:rPr lang="en-US" sz="2400" dirty="0" smtClean="0">
                <a:solidFill>
                  <a:schemeClr val="bg2"/>
                </a:solidFill>
              </a:rPr>
              <a:t>3.</a:t>
            </a:r>
            <a:r>
              <a:rPr lang="en-US" sz="2400" b="1" dirty="0" smtClean="0">
                <a:solidFill>
                  <a:srgbClr val="006666"/>
                </a:solidFill>
              </a:rPr>
              <a:t>	</a:t>
            </a:r>
            <a:r>
              <a:rPr lang="en-US" sz="2400" b="1" dirty="0" smtClean="0"/>
              <a:t>Understand impact of borrowing</a:t>
            </a:r>
          </a:p>
          <a:p>
            <a:pPr eaLnBrk="1" hangingPunct="1">
              <a:lnSpc>
                <a:spcPct val="80000"/>
              </a:lnSpc>
              <a:spcBef>
                <a:spcPct val="75000"/>
              </a:spcBef>
              <a:buFont typeface="Wingdings" pitchFamily="2" charset="2"/>
              <a:buNone/>
            </a:pPr>
            <a:r>
              <a:rPr lang="en-US" sz="2400" dirty="0" smtClean="0">
                <a:solidFill>
                  <a:schemeClr val="bg2"/>
                </a:solidFill>
              </a:rPr>
              <a:t>4.</a:t>
            </a:r>
            <a:r>
              <a:rPr lang="en-US" sz="2400" b="1" dirty="0" smtClean="0">
                <a:solidFill>
                  <a:srgbClr val="FF9933"/>
                </a:solidFill>
              </a:rPr>
              <a:t>	</a:t>
            </a:r>
            <a:r>
              <a:rPr lang="en-US" sz="2400" b="1" dirty="0" smtClean="0"/>
              <a:t>Manage loans wisely</a:t>
            </a:r>
          </a:p>
          <a:p>
            <a:pPr eaLnBrk="1" hangingPunct="1">
              <a:lnSpc>
                <a:spcPct val="80000"/>
              </a:lnSpc>
              <a:spcBef>
                <a:spcPct val="75000"/>
              </a:spcBef>
              <a:buFont typeface="Wingdings" pitchFamily="2" charset="2"/>
              <a:buNone/>
            </a:pPr>
            <a:r>
              <a:rPr lang="en-US" sz="2400" dirty="0" smtClean="0">
                <a:solidFill>
                  <a:schemeClr val="bg2"/>
                </a:solidFill>
              </a:rPr>
              <a:t>5.</a:t>
            </a:r>
            <a:r>
              <a:rPr lang="en-US" sz="2400" b="1" dirty="0" smtClean="0">
                <a:solidFill>
                  <a:srgbClr val="FF9933"/>
                </a:solidFill>
              </a:rPr>
              <a:t>	</a:t>
            </a:r>
            <a:r>
              <a:rPr lang="en-US" sz="2400" b="1" dirty="0" smtClean="0"/>
              <a:t>Maintain good credit</a:t>
            </a:r>
          </a:p>
          <a:p>
            <a:pPr eaLnBrk="1" hangingPunct="1">
              <a:lnSpc>
                <a:spcPct val="80000"/>
              </a:lnSpc>
              <a:spcBef>
                <a:spcPct val="75000"/>
              </a:spcBef>
              <a:buFont typeface="Wingdings" pitchFamily="2" charset="2"/>
              <a:buNone/>
            </a:pPr>
            <a:r>
              <a:rPr lang="en-US" sz="2400" dirty="0" smtClean="0">
                <a:solidFill>
                  <a:schemeClr val="bg2"/>
                </a:solidFill>
              </a:rPr>
              <a:t>6.</a:t>
            </a:r>
            <a:r>
              <a:rPr lang="en-US" sz="2400" b="1" dirty="0" smtClean="0">
                <a:solidFill>
                  <a:srgbClr val="FF9933"/>
                </a:solidFill>
              </a:rPr>
              <a:t>	</a:t>
            </a:r>
            <a:r>
              <a:rPr lang="en-US" sz="2400" b="1" dirty="0" smtClean="0"/>
              <a:t>Practice good financial habits</a:t>
            </a:r>
          </a:p>
          <a:p>
            <a:pPr>
              <a:lnSpc>
                <a:spcPct val="110000"/>
              </a:lnSpc>
              <a:spcBef>
                <a:spcPct val="0"/>
              </a:spcBef>
              <a:buFont typeface="Wingdings" pitchFamily="2" charset="2"/>
              <a:buNone/>
            </a:pPr>
            <a:endParaRPr lang="en-US" dirty="0" smtClean="0">
              <a:latin typeface="Arial Black" pitchFamily="34" charset="0"/>
            </a:endParaRPr>
          </a:p>
        </p:txBody>
      </p:sp>
      <p:sp>
        <p:nvSpPr>
          <p:cNvPr id="56322" name="Rectangle 3"/>
          <p:cNvSpPr>
            <a:spLocks noGrp="1" noChangeArrowheads="1"/>
          </p:cNvSpPr>
          <p:nvPr>
            <p:ph type="title"/>
          </p:nvPr>
        </p:nvSpPr>
        <p:spPr>
          <a:xfrm>
            <a:off x="762000" y="609600"/>
            <a:ext cx="8229600" cy="1371600"/>
          </a:xfrm>
        </p:spPr>
        <p:txBody>
          <a:bodyPr/>
          <a:lstStyle/>
          <a:p>
            <a:pPr eaLnBrk="1" hangingPunct="1"/>
            <a:r>
              <a:rPr lang="en-US" sz="4000" dirty="0" smtClean="0"/>
              <a:t>Strategies for Success	</a:t>
            </a:r>
            <a:br>
              <a:rPr lang="en-US" sz="4000" dirty="0" smtClean="0"/>
            </a:br>
            <a:endParaRPr lang="en-US" sz="4000" dirty="0" smtClean="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p:txBody>
          <a:bodyPr/>
          <a:lstStyle/>
          <a:p>
            <a:pPr eaLnBrk="1" hangingPunct="1"/>
            <a:r>
              <a:rPr lang="en-US" sz="4000" dirty="0" smtClean="0"/>
              <a:t>Tips For Success</a:t>
            </a:r>
          </a:p>
        </p:txBody>
      </p:sp>
      <p:sp>
        <p:nvSpPr>
          <p:cNvPr id="58370" name="Rectangle 3"/>
          <p:cNvSpPr>
            <a:spLocks noGrp="1" noChangeArrowheads="1"/>
          </p:cNvSpPr>
          <p:nvPr>
            <p:ph type="body" sz="half" idx="1"/>
          </p:nvPr>
        </p:nvSpPr>
        <p:spPr>
          <a:xfrm>
            <a:off x="457200" y="1676400"/>
            <a:ext cx="4035425" cy="3886200"/>
          </a:xfrm>
        </p:spPr>
        <p:txBody>
          <a:bodyPr/>
          <a:lstStyle/>
          <a:p>
            <a:pPr eaLnBrk="1" hangingPunct="1">
              <a:lnSpc>
                <a:spcPct val="85000"/>
              </a:lnSpc>
              <a:spcBef>
                <a:spcPct val="25000"/>
              </a:spcBef>
              <a:spcAft>
                <a:spcPct val="25000"/>
              </a:spcAft>
            </a:pPr>
            <a:r>
              <a:rPr lang="en-US" sz="2000" dirty="0" smtClean="0"/>
              <a:t>Be organized!</a:t>
            </a:r>
          </a:p>
          <a:p>
            <a:pPr eaLnBrk="1" hangingPunct="1">
              <a:lnSpc>
                <a:spcPct val="85000"/>
              </a:lnSpc>
              <a:spcBef>
                <a:spcPct val="25000"/>
              </a:spcBef>
              <a:spcAft>
                <a:spcPct val="25000"/>
              </a:spcAft>
            </a:pPr>
            <a:r>
              <a:rPr lang="en-US" sz="2000" dirty="0" smtClean="0"/>
              <a:t>Read and understand all correspondence from Department of Education and its servicers.</a:t>
            </a:r>
          </a:p>
          <a:p>
            <a:pPr eaLnBrk="1" hangingPunct="1">
              <a:lnSpc>
                <a:spcPct val="85000"/>
              </a:lnSpc>
              <a:spcBef>
                <a:spcPct val="25000"/>
              </a:spcBef>
              <a:spcAft>
                <a:spcPct val="25000"/>
              </a:spcAft>
            </a:pPr>
            <a:r>
              <a:rPr lang="en-US" sz="2000" dirty="0" smtClean="0"/>
              <a:t>Save copies of all student loan records, correspondence and                                  payment receipts.</a:t>
            </a:r>
          </a:p>
          <a:p>
            <a:pPr eaLnBrk="1" hangingPunct="1">
              <a:lnSpc>
                <a:spcPct val="85000"/>
              </a:lnSpc>
              <a:spcBef>
                <a:spcPct val="25000"/>
              </a:spcBef>
              <a:spcAft>
                <a:spcPct val="25000"/>
              </a:spcAft>
            </a:pPr>
            <a:r>
              <a:rPr lang="en-US" sz="2000" dirty="0" smtClean="0"/>
              <a:t>Contact your servicer to request a deferment, apply for a forbearance, or with any questions you may have.</a:t>
            </a:r>
          </a:p>
          <a:p>
            <a:pPr eaLnBrk="1" hangingPunct="1">
              <a:lnSpc>
                <a:spcPct val="85000"/>
              </a:lnSpc>
              <a:spcBef>
                <a:spcPct val="25000"/>
              </a:spcBef>
              <a:spcAft>
                <a:spcPct val="25000"/>
              </a:spcAft>
            </a:pPr>
            <a:r>
              <a:rPr lang="en-US" sz="2000" dirty="0" smtClean="0"/>
              <a:t>No penalty to pre-pay your student loans.  </a:t>
            </a:r>
          </a:p>
          <a:p>
            <a:pPr eaLnBrk="1" hangingPunct="1">
              <a:lnSpc>
                <a:spcPct val="85000"/>
              </a:lnSpc>
              <a:spcBef>
                <a:spcPct val="25000"/>
              </a:spcBef>
              <a:spcAft>
                <a:spcPct val="25000"/>
              </a:spcAft>
              <a:buFont typeface="Wingdings" pitchFamily="2" charset="2"/>
              <a:buNone/>
            </a:pPr>
            <a:endParaRPr lang="en-US" sz="2000" dirty="0" smtClean="0"/>
          </a:p>
          <a:p>
            <a:pPr eaLnBrk="1" hangingPunct="1"/>
            <a:endParaRPr lang="en-US" sz="2000" dirty="0" smtClean="0"/>
          </a:p>
        </p:txBody>
      </p:sp>
      <p:pic>
        <p:nvPicPr>
          <p:cNvPr id="58371" name="Picture 5" descr="57332"/>
          <p:cNvPicPr>
            <a:picLocks noGrp="1" noChangeAspect="1" noChangeArrowheads="1"/>
          </p:cNvPicPr>
          <p:nvPr>
            <p:ph type="chart" sz="half" idx="2"/>
          </p:nvPr>
        </p:nvPicPr>
        <p:blipFill>
          <a:blip r:embed="rId3" cstate="print"/>
          <a:srcRect l="10818"/>
          <a:stretch>
            <a:fillRect/>
          </a:stretch>
        </p:blipFill>
        <p:spPr>
          <a:xfrm>
            <a:off x="4651375" y="2468563"/>
            <a:ext cx="4035425" cy="2911475"/>
          </a:xfrm>
        </p:spPr>
      </p:pic>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r>
              <a:rPr lang="en-US" dirty="0" smtClean="0">
                <a:hlinkClick r:id="rId2"/>
              </a:rPr>
              <a:t>http://studentloans.gov</a:t>
            </a:r>
            <a:r>
              <a:rPr lang="en-US" dirty="0" smtClean="0"/>
              <a:t> – Repayment Estimator, sign MPN’s, apply for </a:t>
            </a:r>
            <a:r>
              <a:rPr lang="en-US" dirty="0" err="1" smtClean="0"/>
              <a:t>GradPLUS</a:t>
            </a:r>
            <a:r>
              <a:rPr lang="en-US" dirty="0" smtClean="0"/>
              <a:t>, identify servicer</a:t>
            </a:r>
          </a:p>
          <a:p>
            <a:r>
              <a:rPr lang="en-US" dirty="0" smtClean="0">
                <a:hlinkClick r:id="rId3"/>
              </a:rPr>
              <a:t>http://nslds.ed.gov</a:t>
            </a:r>
            <a:r>
              <a:rPr lang="en-US" dirty="0" smtClean="0"/>
              <a:t> – Access the Department of Education’s Loan Database</a:t>
            </a:r>
          </a:p>
          <a:p>
            <a:r>
              <a:rPr lang="en-US" dirty="0" smtClean="0">
                <a:hlinkClick r:id="rId4"/>
              </a:rPr>
              <a:t>http://accesslex.org</a:t>
            </a:r>
            <a:r>
              <a:rPr lang="en-US" dirty="0" smtClean="0"/>
              <a:t> – provides budget tools, loan repayment calculators </a:t>
            </a:r>
          </a:p>
        </p:txBody>
      </p:sp>
    </p:spTree>
    <p:extLst>
      <p:ext uri="{BB962C8B-B14F-4D97-AF65-F5344CB8AC3E}">
        <p14:creationId xmlns:p14="http://schemas.microsoft.com/office/powerpoint/2010/main" val="55316916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ChangeArrowheads="1"/>
          </p:cNvSpPr>
          <p:nvPr>
            <p:ph type="title"/>
          </p:nvPr>
        </p:nvSpPr>
        <p:spPr/>
        <p:txBody>
          <a:bodyPr/>
          <a:lstStyle/>
          <a:p>
            <a:pPr eaLnBrk="1" hangingPunct="1"/>
            <a:r>
              <a:rPr lang="en-US" sz="4000" dirty="0" smtClean="0"/>
              <a:t>Enrollment Services Office</a:t>
            </a:r>
            <a:br>
              <a:rPr lang="en-US" sz="4000" dirty="0" smtClean="0"/>
            </a:br>
            <a:r>
              <a:rPr lang="en-US" sz="4000" dirty="0" smtClean="0"/>
              <a:t>Financial Aid &amp; Bursar</a:t>
            </a:r>
          </a:p>
        </p:txBody>
      </p:sp>
      <p:sp>
        <p:nvSpPr>
          <p:cNvPr id="61442" name="Rectangle 3"/>
          <p:cNvSpPr>
            <a:spLocks noGrp="1" noChangeArrowheads="1"/>
          </p:cNvSpPr>
          <p:nvPr>
            <p:ph type="body" idx="1"/>
          </p:nvPr>
        </p:nvSpPr>
        <p:spPr>
          <a:xfrm>
            <a:off x="457200" y="1752600"/>
            <a:ext cx="8229600" cy="4800600"/>
          </a:xfrm>
        </p:spPr>
        <p:txBody>
          <a:bodyPr/>
          <a:lstStyle/>
          <a:p>
            <a:r>
              <a:rPr lang="en-US" dirty="0" smtClean="0">
                <a:solidFill>
                  <a:schemeClr val="hlink"/>
                </a:solidFill>
              </a:rPr>
              <a:t>Law Building</a:t>
            </a:r>
          </a:p>
          <a:p>
            <a:r>
              <a:rPr lang="en-US" dirty="0" smtClean="0">
                <a:solidFill>
                  <a:schemeClr val="hlink"/>
                </a:solidFill>
              </a:rPr>
              <a:t>Room 101</a:t>
            </a:r>
          </a:p>
          <a:p>
            <a:r>
              <a:rPr lang="en-US" dirty="0" smtClean="0">
                <a:solidFill>
                  <a:schemeClr val="hlink"/>
                </a:solidFill>
              </a:rPr>
              <a:t>Monday – Friday  9:00  - 5:00</a:t>
            </a:r>
          </a:p>
          <a:p>
            <a:r>
              <a:rPr lang="en-US" dirty="0" smtClean="0">
                <a:solidFill>
                  <a:schemeClr val="hlink"/>
                </a:solidFill>
              </a:rPr>
              <a:t>Thursdays            9:00  - 6:00</a:t>
            </a:r>
          </a:p>
          <a:p>
            <a:r>
              <a:rPr lang="en-US" dirty="0" smtClean="0">
                <a:solidFill>
                  <a:schemeClr val="hlink"/>
                </a:solidFill>
              </a:rPr>
              <a:t>Phone (302) 477–2272</a:t>
            </a:r>
          </a:p>
          <a:p>
            <a:r>
              <a:rPr lang="en-US" dirty="0" smtClean="0">
                <a:solidFill>
                  <a:schemeClr val="hlink"/>
                </a:solidFill>
              </a:rPr>
              <a:t>Fax (302) 477-2034</a:t>
            </a:r>
          </a:p>
          <a:p>
            <a:r>
              <a:rPr lang="en-US" dirty="0" smtClean="0">
                <a:solidFill>
                  <a:schemeClr val="hlink"/>
                </a:solidFill>
              </a:rPr>
              <a:t>DelawareLawFinAid@widener.edu</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pPr eaLnBrk="1" hangingPunct="1"/>
            <a:r>
              <a:rPr lang="en-US" smtClean="0"/>
              <a:t>Types Of Education Debt</a:t>
            </a:r>
          </a:p>
        </p:txBody>
      </p:sp>
      <p:sp>
        <p:nvSpPr>
          <p:cNvPr id="22530" name="Rectangle 3"/>
          <p:cNvSpPr>
            <a:spLocks noGrp="1" noChangeArrowheads="1"/>
          </p:cNvSpPr>
          <p:nvPr>
            <p:ph type="body" sz="half" idx="1"/>
          </p:nvPr>
        </p:nvSpPr>
        <p:spPr>
          <a:xfrm>
            <a:off x="228600" y="1981200"/>
            <a:ext cx="4419600" cy="4495800"/>
          </a:xfrm>
        </p:spPr>
        <p:txBody>
          <a:bodyPr/>
          <a:lstStyle/>
          <a:p>
            <a:pPr>
              <a:spcBef>
                <a:spcPct val="50000"/>
              </a:spcBef>
              <a:buFont typeface="Wingdings" pitchFamily="2" charset="2"/>
              <a:buNone/>
            </a:pPr>
            <a:r>
              <a:rPr lang="en-US" sz="2400" dirty="0" smtClean="0">
                <a:latin typeface="Arial Black" pitchFamily="34" charset="0"/>
              </a:rPr>
              <a:t>Three Types</a:t>
            </a:r>
            <a:endParaRPr lang="en-US" sz="2800" dirty="0" smtClean="0">
              <a:latin typeface="Arial Black" pitchFamily="34" charset="0"/>
            </a:endParaRPr>
          </a:p>
          <a:p>
            <a:pPr eaLnBrk="1" hangingPunct="1">
              <a:spcBef>
                <a:spcPct val="10000"/>
              </a:spcBef>
              <a:spcAft>
                <a:spcPct val="10000"/>
              </a:spcAft>
            </a:pPr>
            <a:r>
              <a:rPr lang="en-US" sz="2800" dirty="0" smtClean="0"/>
              <a:t>Federal Loans</a:t>
            </a:r>
          </a:p>
          <a:p>
            <a:pPr lvl="1" eaLnBrk="1" hangingPunct="1">
              <a:spcBef>
                <a:spcPct val="10000"/>
              </a:spcBef>
              <a:spcAft>
                <a:spcPct val="10000"/>
              </a:spcAft>
            </a:pPr>
            <a:r>
              <a:rPr lang="en-US" sz="2400" dirty="0" smtClean="0"/>
              <a:t>Unsubsidized Direct (Stafford) Loans</a:t>
            </a:r>
          </a:p>
          <a:p>
            <a:pPr lvl="1" eaLnBrk="1" hangingPunct="1">
              <a:spcBef>
                <a:spcPct val="10000"/>
              </a:spcBef>
              <a:spcAft>
                <a:spcPct val="10000"/>
              </a:spcAft>
            </a:pPr>
            <a:r>
              <a:rPr lang="en-US" sz="2400" dirty="0" smtClean="0"/>
              <a:t>Graduate Plus Loan</a:t>
            </a:r>
          </a:p>
          <a:p>
            <a:pPr eaLnBrk="1" hangingPunct="1">
              <a:spcBef>
                <a:spcPct val="10000"/>
              </a:spcBef>
              <a:spcAft>
                <a:spcPct val="10000"/>
              </a:spcAft>
            </a:pPr>
            <a:r>
              <a:rPr lang="en-US" sz="2800" dirty="0" smtClean="0"/>
              <a:t>Institutional Loans</a:t>
            </a:r>
          </a:p>
          <a:p>
            <a:pPr lvl="1" eaLnBrk="1" hangingPunct="1">
              <a:spcBef>
                <a:spcPct val="10000"/>
              </a:spcBef>
              <a:spcAft>
                <a:spcPct val="10000"/>
              </a:spcAft>
            </a:pPr>
            <a:r>
              <a:rPr lang="en-US" sz="2400" dirty="0" smtClean="0"/>
              <a:t>Merit Based – Widener Scholar Loan</a:t>
            </a:r>
          </a:p>
          <a:p>
            <a:pPr eaLnBrk="1" hangingPunct="1">
              <a:spcBef>
                <a:spcPct val="10000"/>
              </a:spcBef>
              <a:spcAft>
                <a:spcPct val="10000"/>
              </a:spcAft>
            </a:pPr>
            <a:r>
              <a:rPr lang="en-US" sz="2800" dirty="0" smtClean="0"/>
              <a:t>Private Loans</a:t>
            </a:r>
          </a:p>
          <a:p>
            <a:pPr lvl="1" eaLnBrk="1" hangingPunct="1">
              <a:spcBef>
                <a:spcPct val="10000"/>
              </a:spcBef>
              <a:spcAft>
                <a:spcPct val="10000"/>
              </a:spcAft>
              <a:buFont typeface="Wingdings" pitchFamily="2" charset="2"/>
              <a:buNone/>
            </a:pPr>
            <a:endParaRPr lang="en-US" sz="2400" dirty="0" smtClean="0"/>
          </a:p>
          <a:p>
            <a:pPr lvl="1" eaLnBrk="1" hangingPunct="1">
              <a:spcBef>
                <a:spcPct val="10000"/>
              </a:spcBef>
              <a:spcAft>
                <a:spcPct val="10000"/>
              </a:spcAft>
              <a:buFont typeface="Wingdings" pitchFamily="2" charset="2"/>
              <a:buNone/>
            </a:pPr>
            <a:endParaRPr lang="en-US" sz="2400" dirty="0" smtClean="0"/>
          </a:p>
          <a:p>
            <a:pPr lvl="1" eaLnBrk="1" hangingPunct="1">
              <a:spcBef>
                <a:spcPct val="10000"/>
              </a:spcBef>
              <a:spcAft>
                <a:spcPct val="10000"/>
              </a:spcAft>
              <a:buFont typeface="Wingdings" pitchFamily="2" charset="2"/>
              <a:buNone/>
            </a:pPr>
            <a:endParaRPr lang="en-US" sz="2400" dirty="0" smtClean="0"/>
          </a:p>
          <a:p>
            <a:pPr lvl="1" eaLnBrk="1" hangingPunct="1">
              <a:spcBef>
                <a:spcPct val="10000"/>
              </a:spcBef>
              <a:spcAft>
                <a:spcPct val="10000"/>
              </a:spcAft>
              <a:buFont typeface="Wingdings" pitchFamily="2" charset="2"/>
              <a:buNone/>
            </a:pPr>
            <a:endParaRPr lang="en-US" sz="2400" dirty="0" smtClean="0"/>
          </a:p>
          <a:p>
            <a:pPr lvl="1" eaLnBrk="1" hangingPunct="1">
              <a:spcBef>
                <a:spcPct val="10000"/>
              </a:spcBef>
              <a:spcAft>
                <a:spcPct val="10000"/>
              </a:spcAft>
              <a:buFont typeface="Wingdings" pitchFamily="2" charset="2"/>
              <a:buNone/>
            </a:pPr>
            <a:endParaRPr lang="en-US" sz="2400" dirty="0" smtClean="0"/>
          </a:p>
          <a:p>
            <a:pPr lvl="1" eaLnBrk="1" hangingPunct="1">
              <a:spcBef>
                <a:spcPct val="10000"/>
              </a:spcBef>
              <a:spcAft>
                <a:spcPct val="10000"/>
              </a:spcAft>
            </a:pPr>
            <a:endParaRPr lang="en-US" sz="2400" dirty="0" smtClean="0"/>
          </a:p>
        </p:txBody>
      </p:sp>
      <p:pic>
        <p:nvPicPr>
          <p:cNvPr id="22531" name="Picture 5" descr="57256"/>
          <p:cNvPicPr>
            <a:picLocks noGrp="1" noChangeAspect="1" noChangeArrowheads="1"/>
          </p:cNvPicPr>
          <p:nvPr>
            <p:ph type="chart" sz="half" idx="2"/>
          </p:nvPr>
        </p:nvPicPr>
        <p:blipFill>
          <a:blip r:embed="rId3" cstate="print"/>
          <a:srcRect/>
          <a:stretch>
            <a:fillRect/>
          </a:stretch>
        </p:blipFill>
        <p:spPr>
          <a:xfrm>
            <a:off x="4740275" y="1981200"/>
            <a:ext cx="2963863" cy="3625850"/>
          </a:xfrm>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p:txBody>
          <a:bodyPr/>
          <a:lstStyle/>
          <a:p>
            <a:pPr eaLnBrk="1" hangingPunct="1"/>
            <a:r>
              <a:rPr lang="en-US" sz="4000" dirty="0" smtClean="0"/>
              <a:t>Unsubsidized Loans – Facts &amp; Types</a:t>
            </a:r>
          </a:p>
        </p:txBody>
      </p:sp>
      <p:sp>
        <p:nvSpPr>
          <p:cNvPr id="28674" name="Rectangle 3"/>
          <p:cNvSpPr>
            <a:spLocks noGrp="1" noChangeArrowheads="1"/>
          </p:cNvSpPr>
          <p:nvPr>
            <p:ph type="body" idx="1"/>
          </p:nvPr>
        </p:nvSpPr>
        <p:spPr/>
        <p:txBody>
          <a:bodyPr/>
          <a:lstStyle/>
          <a:p>
            <a:pPr eaLnBrk="1" hangingPunct="1">
              <a:lnSpc>
                <a:spcPct val="85000"/>
              </a:lnSpc>
              <a:spcBef>
                <a:spcPct val="25000"/>
              </a:spcBef>
              <a:spcAft>
                <a:spcPct val="25000"/>
              </a:spcAft>
            </a:pPr>
            <a:r>
              <a:rPr lang="en-US" sz="2800" dirty="0" smtClean="0"/>
              <a:t>Student is responsible for paying the interest that accrues on the loan while in school and during the grace period or the unpaid interest is capitalized when the loan enters repayment.</a:t>
            </a:r>
          </a:p>
          <a:p>
            <a:pPr eaLnBrk="1" hangingPunct="1">
              <a:lnSpc>
                <a:spcPct val="95000"/>
              </a:lnSpc>
              <a:spcBef>
                <a:spcPct val="0"/>
              </a:spcBef>
              <a:buFont typeface="Wingdings" pitchFamily="2" charset="2"/>
              <a:buNone/>
            </a:pPr>
            <a:endParaRPr lang="en-US" sz="2400" dirty="0" smtClean="0"/>
          </a:p>
          <a:p>
            <a:pPr eaLnBrk="1" hangingPunct="1">
              <a:lnSpc>
                <a:spcPct val="95000"/>
              </a:lnSpc>
              <a:spcBef>
                <a:spcPct val="0"/>
              </a:spcBef>
              <a:buFont typeface="Wingdings" pitchFamily="2" charset="2"/>
              <a:buNone/>
            </a:pPr>
            <a:r>
              <a:rPr lang="en-US" sz="2400" b="1" dirty="0" smtClean="0"/>
              <a:t>	- Federal Direct Unsubsidized Stafford Loan</a:t>
            </a:r>
          </a:p>
          <a:p>
            <a:pPr eaLnBrk="1" hangingPunct="1">
              <a:lnSpc>
                <a:spcPct val="95000"/>
              </a:lnSpc>
              <a:spcBef>
                <a:spcPct val="0"/>
              </a:spcBef>
              <a:buFont typeface="Wingdings" pitchFamily="2" charset="2"/>
              <a:buNone/>
            </a:pPr>
            <a:endParaRPr lang="en-US" sz="2400" b="1" dirty="0" smtClean="0"/>
          </a:p>
          <a:p>
            <a:pPr eaLnBrk="1" hangingPunct="1">
              <a:lnSpc>
                <a:spcPct val="95000"/>
              </a:lnSpc>
              <a:spcBef>
                <a:spcPct val="0"/>
              </a:spcBef>
              <a:buFont typeface="Wingdings" pitchFamily="2" charset="2"/>
              <a:buNone/>
            </a:pPr>
            <a:r>
              <a:rPr lang="en-US" sz="2400" b="1" dirty="0" smtClean="0"/>
              <a:t>    - Federal Direct </a:t>
            </a:r>
            <a:r>
              <a:rPr lang="en-US" sz="2400" b="1" dirty="0" err="1" smtClean="0"/>
              <a:t>GradPlus</a:t>
            </a:r>
            <a:r>
              <a:rPr lang="en-US" sz="2400" b="1" dirty="0" smtClean="0"/>
              <a:t> Loan</a:t>
            </a:r>
          </a:p>
          <a:p>
            <a:pPr eaLnBrk="1" hangingPunct="1">
              <a:lnSpc>
                <a:spcPct val="95000"/>
              </a:lnSpc>
              <a:spcBef>
                <a:spcPct val="0"/>
              </a:spcBef>
              <a:buFont typeface="Wingdings" pitchFamily="2" charset="2"/>
              <a:buNone/>
            </a:pPr>
            <a:endParaRPr lang="en-US" sz="2400" b="1" dirty="0" smtClean="0"/>
          </a:p>
          <a:p>
            <a:pPr eaLnBrk="1" hangingPunct="1">
              <a:lnSpc>
                <a:spcPct val="95000"/>
              </a:lnSpc>
              <a:spcBef>
                <a:spcPct val="0"/>
              </a:spcBef>
              <a:buFont typeface="Wingdings" pitchFamily="2" charset="2"/>
              <a:buNone/>
            </a:pPr>
            <a:r>
              <a:rPr lang="en-US" sz="2400" b="1" dirty="0" smtClean="0"/>
              <a:t>	- Alternative/Private Loan Programs</a:t>
            </a:r>
          </a:p>
          <a:p>
            <a:pPr eaLnBrk="1" hangingPunct="1"/>
            <a:endParaRPr lang="en-US" sz="2400" b="1" dirty="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Interest Rate Calculation for Federal Direct Loans</a:t>
            </a:r>
            <a:endParaRPr lang="en-US" dirty="0"/>
          </a:p>
        </p:txBody>
      </p:sp>
      <p:sp>
        <p:nvSpPr>
          <p:cNvPr id="3" name="Content Placeholder 2"/>
          <p:cNvSpPr>
            <a:spLocks noGrp="1"/>
          </p:cNvSpPr>
          <p:nvPr>
            <p:ph idx="1"/>
          </p:nvPr>
        </p:nvSpPr>
        <p:spPr/>
        <p:txBody>
          <a:bodyPr/>
          <a:lstStyle/>
          <a:p>
            <a:r>
              <a:rPr lang="en-US" dirty="0" smtClean="0"/>
              <a:t>	Interest rates are set on an annual 	basis. </a:t>
            </a:r>
          </a:p>
          <a:p>
            <a:r>
              <a:rPr lang="en-US" dirty="0" smtClean="0"/>
              <a:t>	Fixed for the life of the loan</a:t>
            </a:r>
          </a:p>
          <a:p>
            <a:r>
              <a:rPr lang="en-US" dirty="0" smtClean="0"/>
              <a:t>	Calculated based on the Interest rate 	on the 10 year T-Bill sold at the last 	auction in May plus factor points 	depending on type of loan.   </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286135083"/>
              </p:ext>
            </p:extLst>
          </p:nvPr>
        </p:nvGraphicFramePr>
        <p:xfrm>
          <a:off x="533401" y="609597"/>
          <a:ext cx="8153398" cy="5029202"/>
        </p:xfrm>
        <a:graphic>
          <a:graphicData uri="http://schemas.openxmlformats.org/drawingml/2006/table">
            <a:tbl>
              <a:tblPr/>
              <a:tblGrid>
                <a:gridCol w="1549145"/>
                <a:gridCol w="2364487"/>
                <a:gridCol w="1549145"/>
                <a:gridCol w="1304543"/>
                <a:gridCol w="1386078"/>
              </a:tblGrid>
              <a:tr h="1197430">
                <a:tc gridSpan="5">
                  <a:txBody>
                    <a:bodyPr/>
                    <a:lstStyle/>
                    <a:p>
                      <a:pPr algn="ctr"/>
                      <a:r>
                        <a:rPr lang="en-US" sz="1600" b="1" dirty="0"/>
                        <a:t>Federal Direct Student Loans </a:t>
                      </a:r>
                      <a:r>
                        <a:rPr lang="en-US" sz="1600" b="1" dirty="0" smtClean="0"/>
                        <a:t>2017-2018 </a:t>
                      </a:r>
                      <a:r>
                        <a:rPr lang="en-US" sz="1600" b="1" dirty="0"/>
                        <a:t>Interest Rates</a:t>
                      </a:r>
                      <a:br>
                        <a:rPr lang="en-US" sz="1600" b="1" dirty="0"/>
                      </a:br>
                      <a:r>
                        <a:rPr lang="en-US" sz="1600" b="1" dirty="0"/>
                        <a:t>Effective for Loans First Disbursed on or after July 1, </a:t>
                      </a:r>
                      <a:r>
                        <a:rPr lang="en-US" sz="1600" b="1" dirty="0" smtClean="0"/>
                        <a:t>2017 </a:t>
                      </a:r>
                      <a:r>
                        <a:rPr lang="en-US" sz="1600" b="1" dirty="0"/>
                        <a:t>and </a:t>
                      </a:r>
                      <a:br>
                        <a:rPr lang="en-US" sz="1600" b="1" dirty="0"/>
                      </a:br>
                      <a:r>
                        <a:rPr lang="en-US" sz="1600" b="1" dirty="0"/>
                        <a:t>prior to July 1, </a:t>
                      </a:r>
                      <a:r>
                        <a:rPr lang="en-US" sz="1600" b="1" dirty="0" smtClean="0"/>
                        <a:t>2018 </a:t>
                      </a:r>
                      <a:endParaRPr lang="en-US" sz="1600" dirty="0"/>
                    </a:p>
                  </a:txBody>
                  <a:tcPr marL="0" marR="0"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9486">
                <a:tc rowSpan="2">
                  <a:txBody>
                    <a:bodyPr/>
                    <a:lstStyle/>
                    <a:p>
                      <a:pPr algn="ctr"/>
                      <a:r>
                        <a:rPr lang="en-US" sz="1800" b="1" dirty="0"/>
                        <a:t>Loan Type</a:t>
                      </a:r>
                      <a:endParaRPr lang="en-US" sz="1800" dirty="0"/>
                    </a:p>
                  </a:txBody>
                  <a:tcPr marL="0" marR="0" marT="0" marB="0" anchor="ctr">
                    <a:lnL>
                      <a:noFill/>
                    </a:lnL>
                    <a:lnR>
                      <a:noFill/>
                    </a:lnR>
                    <a:lnT>
                      <a:noFill/>
                    </a:lnT>
                    <a:lnB>
                      <a:noFill/>
                    </a:lnB>
                  </a:tcPr>
                </a:tc>
                <a:tc rowSpan="2">
                  <a:txBody>
                    <a:bodyPr/>
                    <a:lstStyle/>
                    <a:p>
                      <a:pPr algn="ctr"/>
                      <a:r>
                        <a:rPr lang="en-US" sz="1800" b="1" dirty="0"/>
                        <a:t>Borrower Type</a:t>
                      </a:r>
                      <a:endParaRPr lang="en-US" sz="1800" dirty="0"/>
                    </a:p>
                  </a:txBody>
                  <a:tcPr marL="0" marR="0" marT="0" marB="0" anchor="ctr">
                    <a:lnL>
                      <a:noFill/>
                    </a:lnL>
                    <a:lnR>
                      <a:noFill/>
                    </a:lnR>
                    <a:lnT>
                      <a:noFill/>
                    </a:lnT>
                    <a:lnB>
                      <a:noFill/>
                    </a:lnB>
                  </a:tcPr>
                </a:tc>
                <a:tc>
                  <a:txBody>
                    <a:bodyPr/>
                    <a:lstStyle/>
                    <a:p>
                      <a:pPr algn="ctr"/>
                      <a:r>
                        <a:rPr lang="en-US" sz="1200" b="1"/>
                        <a:t>Index </a:t>
                      </a:r>
                      <a:endParaRPr lang="en-US" sz="1200"/>
                    </a:p>
                  </a:txBody>
                  <a:tcPr marL="0" marR="0" marT="0" marB="0" anchor="ctr">
                    <a:lnL>
                      <a:noFill/>
                    </a:lnL>
                    <a:lnR>
                      <a:noFill/>
                    </a:lnR>
                    <a:lnT>
                      <a:noFill/>
                    </a:lnT>
                    <a:lnB>
                      <a:noFill/>
                    </a:lnB>
                  </a:tcPr>
                </a:tc>
                <a:tc rowSpan="2">
                  <a:txBody>
                    <a:bodyPr/>
                    <a:lstStyle/>
                    <a:p>
                      <a:pPr algn="ctr"/>
                      <a:r>
                        <a:rPr lang="en-US" sz="1800" b="1" dirty="0"/>
                        <a:t>Add-On</a:t>
                      </a:r>
                      <a:endParaRPr lang="en-US" sz="1800" dirty="0"/>
                    </a:p>
                  </a:txBody>
                  <a:tcPr marL="0" marR="0" marT="0" marB="0" anchor="ctr">
                    <a:lnL>
                      <a:noFill/>
                    </a:lnL>
                    <a:lnR>
                      <a:noFill/>
                    </a:lnR>
                    <a:lnT>
                      <a:noFill/>
                    </a:lnT>
                    <a:lnB>
                      <a:noFill/>
                    </a:lnB>
                  </a:tcPr>
                </a:tc>
                <a:tc rowSpan="2">
                  <a:txBody>
                    <a:bodyPr/>
                    <a:lstStyle/>
                    <a:p>
                      <a:pPr algn="ctr"/>
                      <a:r>
                        <a:rPr lang="en-US" sz="1800" b="1" dirty="0"/>
                        <a:t>Fixed Interest Rate </a:t>
                      </a:r>
                      <a:endParaRPr lang="en-US" sz="1800" dirty="0"/>
                    </a:p>
                  </a:txBody>
                  <a:tcPr marL="0" marR="0" marT="0" marB="0" anchor="ctr">
                    <a:lnL>
                      <a:noFill/>
                    </a:lnL>
                    <a:lnR>
                      <a:noFill/>
                    </a:lnR>
                    <a:lnT>
                      <a:noFill/>
                    </a:lnT>
                    <a:lnB>
                      <a:noFill/>
                    </a:lnB>
                  </a:tcPr>
                </a:tc>
              </a:tr>
              <a:tr h="718457">
                <a:tc vMerge="1">
                  <a:txBody>
                    <a:bodyPr/>
                    <a:lstStyle/>
                    <a:p>
                      <a:endParaRPr lang="en-US"/>
                    </a:p>
                  </a:txBody>
                  <a:tcPr/>
                </a:tc>
                <a:tc vMerge="1">
                  <a:txBody>
                    <a:bodyPr/>
                    <a:lstStyle/>
                    <a:p>
                      <a:endParaRPr lang="en-US"/>
                    </a:p>
                  </a:txBody>
                  <a:tcPr/>
                </a:tc>
                <a:tc>
                  <a:txBody>
                    <a:bodyPr/>
                    <a:lstStyle/>
                    <a:p>
                      <a:pPr algn="ctr"/>
                      <a:r>
                        <a:rPr lang="en-US" sz="1800" b="1" dirty="0"/>
                        <a:t>10-Year Treasury Note</a:t>
                      </a:r>
                      <a:endParaRPr lang="en-US" sz="1800" dirty="0"/>
                    </a:p>
                  </a:txBody>
                  <a:tcPr marL="0" marR="0" marT="0" marB="0" anchor="ctr">
                    <a:lnL>
                      <a:noFill/>
                    </a:lnL>
                    <a:lnR>
                      <a:noFill/>
                    </a:lnR>
                    <a:lnT>
                      <a:noFill/>
                    </a:lnT>
                    <a:lnB>
                      <a:noFill/>
                    </a:lnB>
                  </a:tcPr>
                </a:tc>
                <a:tc vMerge="1">
                  <a:txBody>
                    <a:bodyPr/>
                    <a:lstStyle/>
                    <a:p>
                      <a:endParaRPr lang="en-US"/>
                    </a:p>
                  </a:txBody>
                  <a:tcPr/>
                </a:tc>
                <a:tc vMerge="1">
                  <a:txBody>
                    <a:bodyPr/>
                    <a:lstStyle/>
                    <a:p>
                      <a:endParaRPr lang="en-US"/>
                    </a:p>
                  </a:txBody>
                  <a:tcPr/>
                </a:tc>
              </a:tr>
              <a:tr h="957943">
                <a:tc>
                  <a:txBody>
                    <a:bodyPr/>
                    <a:lstStyle/>
                    <a:p>
                      <a:pPr algn="ctr"/>
                      <a:r>
                        <a:rPr lang="en-US" sz="1800" dirty="0"/>
                        <a:t>Direct Unsubsidized Loans</a:t>
                      </a:r>
                    </a:p>
                  </a:txBody>
                  <a:tcPr marL="0" marR="0" marT="0" marB="0" anchor="ctr">
                    <a:lnL>
                      <a:noFill/>
                    </a:lnL>
                    <a:lnR>
                      <a:noFill/>
                    </a:lnR>
                    <a:lnT>
                      <a:noFill/>
                    </a:lnT>
                    <a:lnB>
                      <a:noFill/>
                    </a:lnB>
                  </a:tcPr>
                </a:tc>
                <a:tc>
                  <a:txBody>
                    <a:bodyPr/>
                    <a:lstStyle/>
                    <a:p>
                      <a:pPr algn="ctr"/>
                      <a:r>
                        <a:rPr lang="en-US" sz="1800"/>
                        <a:t>Graduate/Professional Students</a:t>
                      </a:r>
                    </a:p>
                  </a:txBody>
                  <a:tcPr marL="0" marR="0" marT="0" marB="0" anchor="ctr">
                    <a:lnL>
                      <a:noFill/>
                    </a:lnL>
                    <a:lnR>
                      <a:noFill/>
                    </a:lnR>
                    <a:lnT>
                      <a:noFill/>
                    </a:lnT>
                    <a:lnB>
                      <a:noFill/>
                    </a:lnB>
                  </a:tcPr>
                </a:tc>
                <a:tc>
                  <a:txBody>
                    <a:bodyPr/>
                    <a:lstStyle/>
                    <a:p>
                      <a:pPr algn="ctr"/>
                      <a:r>
                        <a:rPr lang="en-US" sz="1800" dirty="0" smtClean="0"/>
                        <a:t>2.40%</a:t>
                      </a:r>
                      <a:endParaRPr lang="en-US" sz="1800" dirty="0"/>
                    </a:p>
                  </a:txBody>
                  <a:tcPr marL="0" marR="0" marT="0" marB="0" anchor="ctr">
                    <a:lnL>
                      <a:noFill/>
                    </a:lnL>
                    <a:lnR>
                      <a:noFill/>
                    </a:lnR>
                    <a:lnT>
                      <a:noFill/>
                    </a:lnT>
                    <a:lnB>
                      <a:noFill/>
                    </a:lnB>
                  </a:tcPr>
                </a:tc>
                <a:tc>
                  <a:txBody>
                    <a:bodyPr/>
                    <a:lstStyle/>
                    <a:p>
                      <a:pPr algn="ctr"/>
                      <a:r>
                        <a:rPr lang="en-US" sz="1800" dirty="0"/>
                        <a:t>3.60%</a:t>
                      </a:r>
                    </a:p>
                  </a:txBody>
                  <a:tcPr marL="0" marR="0" marT="0" marB="0" anchor="ctr">
                    <a:lnL>
                      <a:noFill/>
                    </a:lnL>
                    <a:lnR>
                      <a:noFill/>
                    </a:lnR>
                    <a:lnT>
                      <a:noFill/>
                    </a:lnT>
                    <a:lnB>
                      <a:noFill/>
                    </a:lnB>
                  </a:tcPr>
                </a:tc>
                <a:tc>
                  <a:txBody>
                    <a:bodyPr/>
                    <a:lstStyle/>
                    <a:p>
                      <a:pPr algn="ctr"/>
                      <a:r>
                        <a:rPr lang="en-US" sz="1800" dirty="0" smtClean="0"/>
                        <a:t>6%</a:t>
                      </a:r>
                      <a:endParaRPr lang="en-US" sz="1800" dirty="0"/>
                    </a:p>
                  </a:txBody>
                  <a:tcPr marL="0" marR="0" marT="0" marB="0" anchor="ctr">
                    <a:lnL>
                      <a:noFill/>
                    </a:lnL>
                    <a:lnR>
                      <a:noFill/>
                    </a:lnR>
                    <a:lnT>
                      <a:noFill/>
                    </a:lnT>
                    <a:lnB>
                      <a:noFill/>
                    </a:lnB>
                  </a:tcPr>
                </a:tc>
              </a:tr>
              <a:tr h="1915886">
                <a:tc>
                  <a:txBody>
                    <a:bodyPr/>
                    <a:lstStyle/>
                    <a:p>
                      <a:pPr algn="ctr"/>
                      <a:r>
                        <a:rPr lang="en-US" sz="1800"/>
                        <a:t>Direct PLUS </a:t>
                      </a:r>
                      <a:br>
                        <a:rPr lang="en-US" sz="1800"/>
                      </a:br>
                      <a:r>
                        <a:rPr lang="en-US" sz="1800"/>
                        <a:t>Loans</a:t>
                      </a:r>
                    </a:p>
                  </a:txBody>
                  <a:tcPr marL="0" marR="0" marT="0" marB="0" anchor="ctr">
                    <a:lnL>
                      <a:noFill/>
                    </a:lnL>
                    <a:lnR>
                      <a:noFill/>
                    </a:lnR>
                    <a:lnT>
                      <a:noFill/>
                    </a:lnT>
                    <a:lnB>
                      <a:noFill/>
                    </a:lnB>
                  </a:tcPr>
                </a:tc>
                <a:tc>
                  <a:txBody>
                    <a:bodyPr/>
                    <a:lstStyle/>
                    <a:p>
                      <a:pPr algn="ctr"/>
                      <a:r>
                        <a:rPr lang="en-US" sz="1800" dirty="0"/>
                        <a:t>Parents of Dependent Undergraduate Students and Graduate/Professional Students</a:t>
                      </a:r>
                    </a:p>
                  </a:txBody>
                  <a:tcPr marL="0" marR="0" marT="0" marB="0" anchor="ctr">
                    <a:lnL>
                      <a:noFill/>
                    </a:lnL>
                    <a:lnR>
                      <a:noFill/>
                    </a:lnR>
                    <a:lnT>
                      <a:noFill/>
                    </a:lnT>
                    <a:lnB>
                      <a:noFill/>
                    </a:lnB>
                  </a:tcPr>
                </a:tc>
                <a:tc>
                  <a:txBody>
                    <a:bodyPr/>
                    <a:lstStyle/>
                    <a:p>
                      <a:pPr algn="ctr"/>
                      <a:r>
                        <a:rPr lang="en-US" sz="1800" dirty="0" smtClean="0"/>
                        <a:t>2.40%</a:t>
                      </a:r>
                      <a:endParaRPr lang="en-US" sz="1800" dirty="0"/>
                    </a:p>
                  </a:txBody>
                  <a:tcPr marL="0" marR="0" marT="0" marB="0" anchor="ctr">
                    <a:lnL>
                      <a:noFill/>
                    </a:lnL>
                    <a:lnR>
                      <a:noFill/>
                    </a:lnR>
                    <a:lnT>
                      <a:noFill/>
                    </a:lnT>
                    <a:lnB>
                      <a:noFill/>
                    </a:lnB>
                  </a:tcPr>
                </a:tc>
                <a:tc>
                  <a:txBody>
                    <a:bodyPr/>
                    <a:lstStyle/>
                    <a:p>
                      <a:pPr algn="ctr"/>
                      <a:r>
                        <a:rPr lang="en-US" sz="1800" dirty="0"/>
                        <a:t>4.60%</a:t>
                      </a:r>
                    </a:p>
                  </a:txBody>
                  <a:tcPr marL="0" marR="0" marT="0" marB="0" anchor="ctr">
                    <a:lnL>
                      <a:noFill/>
                    </a:lnL>
                    <a:lnR>
                      <a:noFill/>
                    </a:lnR>
                    <a:lnT>
                      <a:noFill/>
                    </a:lnT>
                    <a:lnB>
                      <a:noFill/>
                    </a:lnB>
                  </a:tcPr>
                </a:tc>
                <a:tc>
                  <a:txBody>
                    <a:bodyPr/>
                    <a:lstStyle/>
                    <a:p>
                      <a:pPr algn="ctr"/>
                      <a:r>
                        <a:rPr lang="en-US" sz="1800" dirty="0" smtClean="0"/>
                        <a:t>7%</a:t>
                      </a:r>
                      <a:endParaRPr lang="en-US" sz="1800" dirty="0"/>
                    </a:p>
                  </a:txBody>
                  <a:tcPr marL="0" marR="0" marT="0" marB="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lstStyle/>
          <a:p>
            <a:pPr eaLnBrk="1" hangingPunct="1"/>
            <a:r>
              <a:rPr lang="en-US" sz="4000" dirty="0" smtClean="0"/>
              <a:t>Federal Direct Unsubsidized Loan</a:t>
            </a:r>
          </a:p>
        </p:txBody>
      </p:sp>
      <p:sp>
        <p:nvSpPr>
          <p:cNvPr id="30722" name="Rectangle 3"/>
          <p:cNvSpPr>
            <a:spLocks noGrp="1" noChangeArrowheads="1"/>
          </p:cNvSpPr>
          <p:nvPr>
            <p:ph type="body" idx="1"/>
          </p:nvPr>
        </p:nvSpPr>
        <p:spPr>
          <a:xfrm>
            <a:off x="457200" y="1905000"/>
            <a:ext cx="8229600" cy="4038600"/>
          </a:xfrm>
        </p:spPr>
        <p:txBody>
          <a:bodyPr/>
          <a:lstStyle/>
          <a:p>
            <a:pPr eaLnBrk="1" hangingPunct="1">
              <a:lnSpc>
                <a:spcPct val="85000"/>
              </a:lnSpc>
              <a:spcBef>
                <a:spcPct val="25000"/>
              </a:spcBef>
              <a:spcAft>
                <a:spcPct val="25000"/>
              </a:spcAft>
            </a:pPr>
            <a:r>
              <a:rPr lang="en-US" sz="2000" dirty="0" smtClean="0"/>
              <a:t>Maximum Amount:	</a:t>
            </a:r>
            <a:r>
              <a:rPr lang="en-US" sz="2000" b="1" dirty="0" smtClean="0">
                <a:solidFill>
                  <a:schemeClr val="hlink"/>
                </a:solidFill>
              </a:rPr>
              <a:t>$20,500.00 per academic year</a:t>
            </a:r>
            <a:endParaRPr lang="en-US" sz="2000" dirty="0" smtClean="0"/>
          </a:p>
          <a:p>
            <a:pPr eaLnBrk="1" hangingPunct="1">
              <a:lnSpc>
                <a:spcPct val="85000"/>
              </a:lnSpc>
              <a:spcBef>
                <a:spcPct val="25000"/>
              </a:spcBef>
              <a:spcAft>
                <a:spcPct val="25000"/>
              </a:spcAft>
            </a:pPr>
            <a:r>
              <a:rPr lang="en-US" sz="2000" dirty="0" smtClean="0"/>
              <a:t>Interest can be paid by the student while in school, during grace periods and during deferment or accumulated interest can be capitalized upon entering repayment.</a:t>
            </a:r>
          </a:p>
          <a:p>
            <a:pPr eaLnBrk="1" hangingPunct="1">
              <a:lnSpc>
                <a:spcPct val="85000"/>
              </a:lnSpc>
              <a:spcBef>
                <a:spcPct val="25000"/>
              </a:spcBef>
              <a:spcAft>
                <a:spcPct val="25000"/>
              </a:spcAft>
            </a:pPr>
            <a:r>
              <a:rPr lang="en-US" sz="2000" dirty="0" smtClean="0"/>
              <a:t>Interest rate:  </a:t>
            </a:r>
            <a:r>
              <a:rPr lang="en-US" sz="2000" b="1" dirty="0" smtClean="0">
                <a:solidFill>
                  <a:schemeClr val="hlink"/>
                </a:solidFill>
              </a:rPr>
              <a:t>6.00% Fixed for Graduate Students</a:t>
            </a:r>
            <a:r>
              <a:rPr lang="en-US" sz="2000" dirty="0" smtClean="0"/>
              <a:t> (disburse after July 1, 2017)</a:t>
            </a:r>
          </a:p>
          <a:p>
            <a:pPr eaLnBrk="1" hangingPunct="1">
              <a:lnSpc>
                <a:spcPct val="85000"/>
              </a:lnSpc>
              <a:spcBef>
                <a:spcPct val="25000"/>
              </a:spcBef>
              <a:spcAft>
                <a:spcPct val="25000"/>
              </a:spcAft>
            </a:pPr>
            <a:r>
              <a:rPr lang="en-US" sz="2000" dirty="0" smtClean="0"/>
              <a:t>Fees: </a:t>
            </a:r>
            <a:r>
              <a:rPr lang="en-US" sz="2000" b="1" dirty="0" smtClean="0">
                <a:solidFill>
                  <a:schemeClr val="hlink"/>
                </a:solidFill>
              </a:rPr>
              <a:t>1.068% origination fee charged at disbursement</a:t>
            </a:r>
          </a:p>
          <a:p>
            <a:pPr eaLnBrk="1" hangingPunct="1">
              <a:lnSpc>
                <a:spcPct val="85000"/>
              </a:lnSpc>
              <a:spcBef>
                <a:spcPct val="25000"/>
              </a:spcBef>
              <a:spcAft>
                <a:spcPct val="25000"/>
              </a:spcAft>
            </a:pPr>
            <a:r>
              <a:rPr lang="en-US" sz="2000" dirty="0" smtClean="0"/>
              <a:t>Grace period:  </a:t>
            </a:r>
            <a:r>
              <a:rPr lang="en-US" sz="2000" b="1" dirty="0" smtClean="0">
                <a:solidFill>
                  <a:schemeClr val="hlink"/>
                </a:solidFill>
              </a:rPr>
              <a:t>6 months</a:t>
            </a:r>
            <a:endParaRPr lang="en-US" sz="2000" dirty="0" smtClean="0">
              <a:solidFill>
                <a:schemeClr val="hlink"/>
              </a:solidFill>
            </a:endParaRPr>
          </a:p>
          <a:p>
            <a:pPr eaLnBrk="1" hangingPunct="1">
              <a:lnSpc>
                <a:spcPct val="85000"/>
              </a:lnSpc>
              <a:spcBef>
                <a:spcPct val="25000"/>
              </a:spcBef>
              <a:spcAft>
                <a:spcPct val="25000"/>
              </a:spcAft>
            </a:pPr>
            <a:r>
              <a:rPr lang="en-US" sz="2000" dirty="0" smtClean="0"/>
              <a:t>Repayment term:  </a:t>
            </a:r>
            <a:r>
              <a:rPr lang="en-US" sz="2000" b="1" dirty="0" smtClean="0">
                <a:solidFill>
                  <a:schemeClr val="hlink"/>
                </a:solidFill>
              </a:rPr>
              <a:t>10 years</a:t>
            </a:r>
          </a:p>
          <a:p>
            <a:pPr eaLnBrk="1" hangingPunct="1">
              <a:lnSpc>
                <a:spcPct val="85000"/>
              </a:lnSpc>
              <a:spcBef>
                <a:spcPct val="25000"/>
              </a:spcBef>
              <a:spcAft>
                <a:spcPct val="25000"/>
              </a:spcAft>
            </a:pPr>
            <a:r>
              <a:rPr lang="en-US" sz="2000" dirty="0" smtClean="0"/>
              <a:t>Lender: </a:t>
            </a:r>
            <a:r>
              <a:rPr lang="en-US" sz="2000" b="1" dirty="0" smtClean="0">
                <a:solidFill>
                  <a:schemeClr val="hlink"/>
                </a:solidFill>
              </a:rPr>
              <a:t>William D. Ford Federal Direct Loan Program administered by the Department of Education </a:t>
            </a:r>
          </a:p>
          <a:p>
            <a:pPr eaLnBrk="1" hangingPunct="1">
              <a:lnSpc>
                <a:spcPct val="85000"/>
              </a:lnSpc>
              <a:spcBef>
                <a:spcPct val="25000"/>
              </a:spcBef>
              <a:spcAft>
                <a:spcPct val="25000"/>
              </a:spcAft>
              <a:buFont typeface="Wingdings" pitchFamily="2" charset="2"/>
              <a:buNone/>
            </a:pPr>
            <a:endParaRPr lang="en-US" sz="2000" dirty="0" smtClean="0">
              <a:solidFill>
                <a:schemeClr val="hlink"/>
              </a:solidFill>
            </a:endParaRPr>
          </a:p>
          <a:p>
            <a:pPr eaLnBrk="1" hangingPunct="1">
              <a:lnSpc>
                <a:spcPct val="80000"/>
              </a:lnSpc>
              <a:buFont typeface="Wingdings" pitchFamily="2" charset="2"/>
              <a:buNone/>
            </a:pPr>
            <a:endParaRPr lang="en-US" sz="2000" dirty="0" smtClean="0">
              <a:solidFill>
                <a:schemeClr val="hlink"/>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lstStyle/>
          <a:p>
            <a:pPr eaLnBrk="1" hangingPunct="1"/>
            <a:r>
              <a:rPr lang="en-US" sz="4000" dirty="0" smtClean="0"/>
              <a:t>Federal </a:t>
            </a:r>
            <a:r>
              <a:rPr lang="en-US" sz="4000" dirty="0" err="1" smtClean="0"/>
              <a:t>GradPLUS</a:t>
            </a:r>
            <a:r>
              <a:rPr lang="en-US" sz="4000" dirty="0" smtClean="0"/>
              <a:t> Loan</a:t>
            </a:r>
          </a:p>
        </p:txBody>
      </p:sp>
      <p:sp>
        <p:nvSpPr>
          <p:cNvPr id="30722" name="Rectangle 3"/>
          <p:cNvSpPr>
            <a:spLocks noGrp="1" noChangeArrowheads="1"/>
          </p:cNvSpPr>
          <p:nvPr>
            <p:ph type="body" idx="1"/>
          </p:nvPr>
        </p:nvSpPr>
        <p:spPr>
          <a:xfrm>
            <a:off x="381000" y="1828800"/>
            <a:ext cx="8229600" cy="4267200"/>
          </a:xfrm>
        </p:spPr>
        <p:txBody>
          <a:bodyPr/>
          <a:lstStyle/>
          <a:p>
            <a:pPr eaLnBrk="1" hangingPunct="1">
              <a:lnSpc>
                <a:spcPct val="85000"/>
              </a:lnSpc>
              <a:spcBef>
                <a:spcPct val="25000"/>
              </a:spcBef>
              <a:spcAft>
                <a:spcPct val="25000"/>
              </a:spcAft>
            </a:pPr>
            <a:r>
              <a:rPr lang="en-US" sz="2000" dirty="0"/>
              <a:t>Interest rate:  </a:t>
            </a:r>
            <a:r>
              <a:rPr lang="en-US" sz="2000" b="1" dirty="0" smtClean="0">
                <a:solidFill>
                  <a:schemeClr val="hlink"/>
                </a:solidFill>
              </a:rPr>
              <a:t>7.00% </a:t>
            </a:r>
            <a:r>
              <a:rPr lang="en-US" sz="2000" b="1" dirty="0">
                <a:solidFill>
                  <a:schemeClr val="hlink"/>
                </a:solidFill>
              </a:rPr>
              <a:t>Fixed</a:t>
            </a:r>
            <a:r>
              <a:rPr lang="en-US" sz="2000" dirty="0"/>
              <a:t> (disbursed </a:t>
            </a:r>
            <a:r>
              <a:rPr lang="en-US" sz="2000" dirty="0" smtClean="0"/>
              <a:t>after July </a:t>
            </a:r>
            <a:r>
              <a:rPr lang="en-US" sz="2000" dirty="0"/>
              <a:t>1, </a:t>
            </a:r>
            <a:r>
              <a:rPr lang="en-US" sz="2000" dirty="0" smtClean="0"/>
              <a:t>2017 and prior </a:t>
            </a:r>
            <a:r>
              <a:rPr lang="en-US" sz="2000" dirty="0"/>
              <a:t>to July 1, </a:t>
            </a:r>
            <a:r>
              <a:rPr lang="en-US" sz="2000" dirty="0" smtClean="0"/>
              <a:t>2018)</a:t>
            </a:r>
            <a:endParaRPr lang="en-US" sz="2000" dirty="0"/>
          </a:p>
          <a:p>
            <a:pPr eaLnBrk="1" hangingPunct="1">
              <a:lnSpc>
                <a:spcPct val="85000"/>
              </a:lnSpc>
              <a:spcBef>
                <a:spcPct val="25000"/>
              </a:spcBef>
              <a:spcAft>
                <a:spcPct val="25000"/>
              </a:spcAft>
            </a:pPr>
            <a:r>
              <a:rPr lang="en-US" sz="2000" dirty="0" smtClean="0"/>
              <a:t>Fees: </a:t>
            </a:r>
            <a:r>
              <a:rPr lang="en-US" sz="2000" b="1" dirty="0" smtClean="0">
                <a:solidFill>
                  <a:schemeClr val="hlink"/>
                </a:solidFill>
              </a:rPr>
              <a:t>4.272% </a:t>
            </a:r>
            <a:r>
              <a:rPr lang="en-US" sz="2000" b="1" dirty="0" smtClean="0">
                <a:solidFill>
                  <a:srgbClr val="666699"/>
                </a:solidFill>
              </a:rPr>
              <a:t>origination</a:t>
            </a:r>
            <a:r>
              <a:rPr lang="en-US" sz="2000" b="1" dirty="0" smtClean="0">
                <a:solidFill>
                  <a:schemeClr val="hlink"/>
                </a:solidFill>
              </a:rPr>
              <a:t> fee charged at disbursement</a:t>
            </a:r>
          </a:p>
          <a:p>
            <a:pPr eaLnBrk="1" hangingPunct="1">
              <a:lnSpc>
                <a:spcPct val="80000"/>
              </a:lnSpc>
            </a:pPr>
            <a:endParaRPr lang="en-US" sz="2000" dirty="0" smtClean="0"/>
          </a:p>
          <a:p>
            <a:pPr eaLnBrk="1" hangingPunct="1">
              <a:lnSpc>
                <a:spcPct val="80000"/>
              </a:lnSpc>
            </a:pPr>
            <a:r>
              <a:rPr lang="en-US" sz="2000" dirty="0" smtClean="0"/>
              <a:t>Repayment term:  </a:t>
            </a:r>
            <a:r>
              <a:rPr lang="en-US" sz="2000" b="1" dirty="0" smtClean="0">
                <a:solidFill>
                  <a:srgbClr val="666699"/>
                </a:solidFill>
              </a:rPr>
              <a:t>10 years but options available to extend.</a:t>
            </a:r>
          </a:p>
          <a:p>
            <a:pPr eaLnBrk="1" hangingPunct="1">
              <a:lnSpc>
                <a:spcPct val="80000"/>
              </a:lnSpc>
            </a:pPr>
            <a:endParaRPr lang="en-US" sz="2000" b="1" dirty="0" smtClean="0">
              <a:solidFill>
                <a:srgbClr val="666699"/>
              </a:solidFill>
            </a:endParaRPr>
          </a:p>
          <a:p>
            <a:pPr eaLnBrk="1" hangingPunct="1">
              <a:lnSpc>
                <a:spcPct val="80000"/>
              </a:lnSpc>
            </a:pPr>
            <a:r>
              <a:rPr lang="en-US" sz="2000" dirty="0"/>
              <a:t>Repayment </a:t>
            </a:r>
            <a:r>
              <a:rPr lang="en-US" sz="2000" dirty="0" smtClean="0"/>
              <a:t>Begins: </a:t>
            </a:r>
            <a:r>
              <a:rPr lang="en-US" sz="2000" b="1" dirty="0" smtClean="0">
                <a:solidFill>
                  <a:srgbClr val="666699"/>
                </a:solidFill>
              </a:rPr>
              <a:t>6 </a:t>
            </a:r>
            <a:r>
              <a:rPr lang="en-US" sz="2000" b="1" dirty="0">
                <a:solidFill>
                  <a:srgbClr val="666699"/>
                </a:solidFill>
              </a:rPr>
              <a:t>month </a:t>
            </a:r>
            <a:r>
              <a:rPr lang="en-US" sz="2000" b="1" dirty="0" smtClean="0">
                <a:solidFill>
                  <a:srgbClr val="666699"/>
                </a:solidFill>
              </a:rPr>
              <a:t>after graduation when a Post Half-time Enrollment Forbearance is applied. </a:t>
            </a:r>
          </a:p>
          <a:p>
            <a:pPr marL="0" indent="0" eaLnBrk="1" hangingPunct="1">
              <a:lnSpc>
                <a:spcPct val="80000"/>
              </a:lnSpc>
              <a:buNone/>
            </a:pPr>
            <a:endParaRPr lang="en-US" sz="2000" b="1" dirty="0"/>
          </a:p>
          <a:p>
            <a:pPr eaLnBrk="1" hangingPunct="1">
              <a:lnSpc>
                <a:spcPct val="80000"/>
              </a:lnSpc>
            </a:pPr>
            <a:r>
              <a:rPr lang="en-US" sz="2000" dirty="0" smtClean="0"/>
              <a:t>Credit Check</a:t>
            </a:r>
            <a:r>
              <a:rPr lang="en-US" sz="2000" dirty="0"/>
              <a:t>:  </a:t>
            </a:r>
            <a:r>
              <a:rPr lang="en-US" sz="2000" b="1" dirty="0">
                <a:solidFill>
                  <a:srgbClr val="666699"/>
                </a:solidFill>
              </a:rPr>
              <a:t>Credit check based 'no adverse credit'; income and credit score will not affect eligibility. </a:t>
            </a:r>
            <a:endParaRPr lang="en-US" sz="2000" b="1" dirty="0" smtClean="0">
              <a:solidFill>
                <a:srgbClr val="666699"/>
              </a:solidFill>
            </a:endParaRPr>
          </a:p>
          <a:p>
            <a:pPr marL="0" indent="0" eaLnBrk="1" hangingPunct="1">
              <a:lnSpc>
                <a:spcPct val="80000"/>
              </a:lnSpc>
              <a:buNone/>
            </a:pPr>
            <a:endParaRPr lang="en-US" sz="2000" b="1" dirty="0"/>
          </a:p>
          <a:p>
            <a:pPr eaLnBrk="1" hangingPunct="1">
              <a:lnSpc>
                <a:spcPct val="85000"/>
              </a:lnSpc>
              <a:spcBef>
                <a:spcPct val="25000"/>
              </a:spcBef>
              <a:spcAft>
                <a:spcPct val="25000"/>
              </a:spcAft>
            </a:pPr>
            <a:r>
              <a:rPr lang="en-US" sz="2000" dirty="0" smtClean="0"/>
              <a:t>Award Amount</a:t>
            </a:r>
            <a:r>
              <a:rPr lang="en-US" sz="2000" dirty="0"/>
              <a:t>: </a:t>
            </a:r>
            <a:r>
              <a:rPr lang="en-US" sz="2000" b="1" dirty="0">
                <a:solidFill>
                  <a:srgbClr val="666699"/>
                </a:solidFill>
              </a:rPr>
              <a:t>Can borrow up to difference between cost of attendance and other financial </a:t>
            </a:r>
            <a:r>
              <a:rPr lang="en-US" sz="2000" b="1" dirty="0" smtClean="0">
                <a:solidFill>
                  <a:srgbClr val="666699"/>
                </a:solidFill>
              </a:rPr>
              <a:t>aid.</a:t>
            </a:r>
          </a:p>
          <a:p>
            <a:pPr eaLnBrk="1" hangingPunct="1">
              <a:lnSpc>
                <a:spcPct val="80000"/>
              </a:lnSpc>
              <a:buFont typeface="Wingdings" pitchFamily="2" charset="2"/>
              <a:buNone/>
            </a:pPr>
            <a:endParaRPr lang="en-US" sz="2000" dirty="0" smtClean="0">
              <a:solidFill>
                <a:schemeClr val="hlink"/>
              </a:solidFill>
            </a:endParaRPr>
          </a:p>
        </p:txBody>
      </p:sp>
    </p:spTree>
    <p:extLst>
      <p:ext uri="{BB962C8B-B14F-4D97-AF65-F5344CB8AC3E}">
        <p14:creationId xmlns:p14="http://schemas.microsoft.com/office/powerpoint/2010/main" val="426940554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Radial</Template>
  <TotalTime>2902</TotalTime>
  <Words>1582</Words>
  <Application>Microsoft Office PowerPoint</Application>
  <PresentationFormat>On-screen Show (4:3)</PresentationFormat>
  <Paragraphs>297</Paragraphs>
  <Slides>33</Slides>
  <Notes>17</Notes>
  <HiddenSlides>1</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Pixel</vt:lpstr>
      <vt:lpstr> Widener University   Delaware Law School </vt:lpstr>
      <vt:lpstr>       Law School      Entrance Interview</vt:lpstr>
      <vt:lpstr>Agenda </vt:lpstr>
      <vt:lpstr>Types Of Education Debt</vt:lpstr>
      <vt:lpstr>Unsubsidized Loans – Facts &amp; Types</vt:lpstr>
      <vt:lpstr>Interest Rate Calculation for Federal Direct Loans</vt:lpstr>
      <vt:lpstr>PowerPoint Presentation</vt:lpstr>
      <vt:lpstr>Federal Direct Unsubsidized Loan</vt:lpstr>
      <vt:lpstr>Federal GradPLUS Loan</vt:lpstr>
      <vt:lpstr>Facts about Interest</vt:lpstr>
      <vt:lpstr>Private Loan Terms</vt:lpstr>
      <vt:lpstr>Master Promissory Note (MPN)  Loan Applications</vt:lpstr>
      <vt:lpstr>Enrollment Status Requirements for JD Students</vt:lpstr>
      <vt:lpstr>Your Rights as a borrower </vt:lpstr>
      <vt:lpstr>Be Aware of Borrower Responsibilities</vt:lpstr>
      <vt:lpstr>Your Repayment Options</vt:lpstr>
      <vt:lpstr>Income Driven Repayment Options</vt:lpstr>
      <vt:lpstr>Public Service Loan Forgiveness </vt:lpstr>
      <vt:lpstr>Delinquency and Default</vt:lpstr>
      <vt:lpstr>Default</vt:lpstr>
      <vt:lpstr>Million Dollar Question?</vt:lpstr>
      <vt:lpstr>2017-2018 Cost of Attendance (1st year JD student on or off campus)</vt:lpstr>
      <vt:lpstr>Cost Depends on  Lifestyle Choices</vt:lpstr>
      <vt:lpstr>Living Below Your Means</vt:lpstr>
      <vt:lpstr>Origination and Disbursement</vt:lpstr>
      <vt:lpstr>Refunds?</vt:lpstr>
      <vt:lpstr>Cancelling or Reducing Loan Amounts</vt:lpstr>
      <vt:lpstr>Direct Loan Servicers</vt:lpstr>
      <vt:lpstr>Federal Loan Servicers</vt:lpstr>
      <vt:lpstr>Strategies for Success  </vt:lpstr>
      <vt:lpstr>Tips For Success</vt:lpstr>
      <vt:lpstr>Resources</vt:lpstr>
      <vt:lpstr>Enrollment Services Office Financial Aid &amp; Bursar</vt:lpstr>
    </vt:vector>
  </TitlesOfParts>
  <Company>School of Law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Widener University School of Law</dc:title>
  <dc:creator>apd0002</dc:creator>
  <cp:lastModifiedBy>Administrator</cp:lastModifiedBy>
  <cp:revision>153</cp:revision>
  <cp:lastPrinted>2017-06-05T22:09:07Z</cp:lastPrinted>
  <dcterms:created xsi:type="dcterms:W3CDTF">2002-04-08T14:18:14Z</dcterms:created>
  <dcterms:modified xsi:type="dcterms:W3CDTF">2017-08-21T15:41:44Z</dcterms:modified>
</cp:coreProperties>
</file>