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3"/>
  </p:notesMasterIdLst>
  <p:handoutMasterIdLst>
    <p:handoutMasterId r:id="rId64"/>
  </p:handoutMasterIdLst>
  <p:sldIdLst>
    <p:sldId id="356" r:id="rId2"/>
    <p:sldId id="369" r:id="rId3"/>
    <p:sldId id="258" r:id="rId4"/>
    <p:sldId id="306" r:id="rId5"/>
    <p:sldId id="339" r:id="rId6"/>
    <p:sldId id="307" r:id="rId7"/>
    <p:sldId id="308" r:id="rId8"/>
    <p:sldId id="260" r:id="rId9"/>
    <p:sldId id="312" r:id="rId10"/>
    <p:sldId id="357" r:id="rId11"/>
    <p:sldId id="336" r:id="rId12"/>
    <p:sldId id="343" r:id="rId13"/>
    <p:sldId id="264" r:id="rId14"/>
    <p:sldId id="359" r:id="rId15"/>
    <p:sldId id="371" r:id="rId16"/>
    <p:sldId id="372" r:id="rId17"/>
    <p:sldId id="265" r:id="rId18"/>
    <p:sldId id="317" r:id="rId19"/>
    <p:sldId id="279" r:id="rId20"/>
    <p:sldId id="280" r:id="rId21"/>
    <p:sldId id="374" r:id="rId22"/>
    <p:sldId id="375" r:id="rId23"/>
    <p:sldId id="327" r:id="rId24"/>
    <p:sldId id="358" r:id="rId25"/>
    <p:sldId id="379" r:id="rId26"/>
    <p:sldId id="366" r:id="rId27"/>
    <p:sldId id="391" r:id="rId28"/>
    <p:sldId id="392" r:id="rId29"/>
    <p:sldId id="393" r:id="rId30"/>
    <p:sldId id="389" r:id="rId31"/>
    <p:sldId id="347" r:id="rId32"/>
    <p:sldId id="325" r:id="rId33"/>
    <p:sldId id="328" r:id="rId34"/>
    <p:sldId id="329" r:id="rId35"/>
    <p:sldId id="330" r:id="rId36"/>
    <p:sldId id="361" r:id="rId37"/>
    <p:sldId id="346" r:id="rId38"/>
    <p:sldId id="349" r:id="rId39"/>
    <p:sldId id="362" r:id="rId40"/>
    <p:sldId id="363" r:id="rId41"/>
    <p:sldId id="390" r:id="rId42"/>
    <p:sldId id="382" r:id="rId43"/>
    <p:sldId id="383" r:id="rId44"/>
    <p:sldId id="384" r:id="rId45"/>
    <p:sldId id="270" r:id="rId46"/>
    <p:sldId id="385" r:id="rId47"/>
    <p:sldId id="386" r:id="rId48"/>
    <p:sldId id="387" r:id="rId49"/>
    <p:sldId id="340" r:id="rId50"/>
    <p:sldId id="373" r:id="rId51"/>
    <p:sldId id="397" r:id="rId52"/>
    <p:sldId id="334" r:id="rId53"/>
    <p:sldId id="332" r:id="rId54"/>
    <p:sldId id="352" r:id="rId55"/>
    <p:sldId id="319" r:id="rId56"/>
    <p:sldId id="281" r:id="rId57"/>
    <p:sldId id="282" r:id="rId58"/>
    <p:sldId id="283" r:id="rId59"/>
    <p:sldId id="285" r:id="rId60"/>
    <p:sldId id="286" r:id="rId61"/>
    <p:sldId id="335" r:id="rId62"/>
  </p:sldIdLst>
  <p:sldSz cx="9144000" cy="6858000" type="screen4x3"/>
  <p:notesSz cx="6881813" cy="9296400"/>
  <p:custDataLst>
    <p:tags r:id="rId6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02" autoAdjust="0"/>
    <p:restoredTop sz="94660"/>
  </p:normalViewPr>
  <p:slideViewPr>
    <p:cSldViewPr>
      <p:cViewPr varScale="1">
        <p:scale>
          <a:sx n="89" d="100"/>
          <a:sy n="89" d="100"/>
        </p:scale>
        <p:origin x="-121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1" rIns="93324" bIns="46661" numCol="1" anchor="t" anchorCtr="0" compatLnSpc="1">
            <a:prstTxWarp prst="textNoShape">
              <a:avLst/>
            </a:prstTxWarp>
          </a:bodyPr>
          <a:lstStyle>
            <a:lvl1pPr defTabSz="933450">
              <a:defRPr sz="1200" dirty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07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1" rIns="93324" bIns="46661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dirty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1" rIns="93324" bIns="46661" numCol="1" anchor="b" anchorCtr="0" compatLnSpc="1">
            <a:prstTxWarp prst="textNoShape">
              <a:avLst/>
            </a:prstTxWarp>
          </a:bodyPr>
          <a:lstStyle>
            <a:lvl1pPr defTabSz="933450">
              <a:defRPr sz="1200" dirty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071" y="8831264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1" rIns="93324" bIns="46661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DB60DF0-C07E-466D-9CDA-8514FA4AA6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40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513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 dirty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05" y="4416426"/>
            <a:ext cx="5504204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513" y="8829675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1766521-E452-459C-A055-1D1B1BF1FF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68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2368B2-05A8-4F6D-9C64-4B9F336B3137}" type="slidenum">
              <a:rPr lang="en-US"/>
              <a:pPr/>
              <a:t>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543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61946-3534-47CC-A07B-47DAAB70EC35}" type="slidenum">
              <a:rPr lang="en-US"/>
              <a:pPr/>
              <a:t>14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4008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B6DA9-728C-4840-9D88-3824D3E2C697}" type="slidenum">
              <a:rPr lang="en-US"/>
              <a:pPr/>
              <a:t>17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2123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7D94A4-2AB9-4E4F-9D99-01931A5E2615}" type="slidenum">
              <a:rPr lang="en-US"/>
              <a:pPr/>
              <a:t>18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3420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280125-2AB2-4A86-9E55-2980A2BCCF5F}" type="slidenum">
              <a:rPr lang="en-US"/>
              <a:pPr/>
              <a:t>19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0676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7BD5C2-2AD3-4B82-A53E-3DEA73D5B34C}" type="slidenum">
              <a:rPr lang="en-US"/>
              <a:pPr/>
              <a:t>20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1456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7EB396-79D3-41B9-8D84-85146E5BF3EB}" type="slidenum">
              <a:rPr lang="en-US"/>
              <a:pPr/>
              <a:t>23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511310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2ECC05-3346-4079-B780-362D3ACC9F64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09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FF299-0570-4520-A449-583298664E2B}" type="slidenum">
              <a:rPr lang="en-US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51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D51811-4109-4AA4-AF40-F6AB22955D58}" type="slidenum">
              <a:rPr lang="en-US"/>
              <a:pPr/>
              <a:t>34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65183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D89BED-5031-4A71-BC39-B189A22F84CE}" type="slidenum">
              <a:rPr lang="en-US"/>
              <a:pPr/>
              <a:t>35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8050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F72B4-1D6C-42A3-8DAE-DAFBC6A5C968}" type="slidenum">
              <a:rPr lang="en-US"/>
              <a:pPr/>
              <a:t>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82062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D51811-4109-4AA4-AF40-F6AB22955D58}" type="slidenum">
              <a:rPr lang="en-US"/>
              <a:pPr/>
              <a:t>36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52674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E94496-8A60-4211-A0F9-8796A0D764A8}" type="slidenum">
              <a:rPr lang="en-US"/>
              <a:pPr/>
              <a:t>43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52643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86161-20F9-486D-9732-C7E8E9ECD0B7}" type="slidenum">
              <a:rPr lang="en-US"/>
              <a:pPr/>
              <a:t>44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39402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5E77D1-9822-4FE9-860C-65E50FFCF352}" type="slidenum">
              <a:rPr lang="en-US"/>
              <a:pPr/>
              <a:t>45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05216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0FC428-9A72-49E7-A93D-D02001D1A864}" type="slidenum">
              <a:rPr lang="en-US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059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186B96-2A49-4E77-A20A-26BB98C2B47F}" type="slidenum">
              <a:rPr lang="en-US"/>
              <a:pPr/>
              <a:t>47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719839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060BA9-62BA-4A14-8073-090F943A1629}" type="slidenum">
              <a:rPr lang="en-US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23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48B1A2-C4C6-444F-85DD-C97ABC6D94A0}" type="slidenum">
              <a:rPr lang="en-US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947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E03083-A4F3-44E2-9FDE-69B47707AE7F}" type="slidenum">
              <a:rPr lang="en-US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281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32A080-4A43-4C58-9C2E-6C2CC4414D7E}" type="slidenum">
              <a:rPr lang="en-US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61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5F2E86-1E3D-4F56-BF22-38C0668188F2}" type="slidenum">
              <a:rPr lang="en-US"/>
              <a:pPr/>
              <a:t>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59995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BEF3CA-5EA0-45E4-B3C4-53FECF057CD3}" type="slidenum">
              <a:rPr lang="en-US"/>
              <a:pPr/>
              <a:t>56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45372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5CD6C-ED8A-4756-B8DE-2DA9C33BE58F}" type="slidenum">
              <a:rPr lang="en-US"/>
              <a:pPr/>
              <a:t>57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80951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4780E8-7485-42DB-B14F-72066364F0A1}" type="slidenum">
              <a:rPr lang="en-US"/>
              <a:pPr/>
              <a:t>58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18059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A1B7B6-D920-49CD-87EF-77B0E1E924BA}" type="slidenum">
              <a:rPr lang="en-US"/>
              <a:pPr/>
              <a:t>59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76901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DC4B1-D602-4AEF-863C-0EE4939FAE88}" type="slidenum">
              <a:rPr lang="en-US"/>
              <a:pPr/>
              <a:t>60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63668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30D4DD-1B84-419E-80F3-AFEA2F8CF440}" type="slidenum">
              <a:rPr lang="en-US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68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38D9D-3266-4387-80F0-6CD13164CFB2}" type="slidenum">
              <a:rPr lang="en-US"/>
              <a:pPr/>
              <a:t>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5223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7B05C-FADE-4850-912D-A97B22CD4D35}" type="slidenum">
              <a:rPr lang="en-US"/>
              <a:pPr/>
              <a:t>7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5417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05C1A5-D047-419C-92BC-E9987D790D8C}" type="slidenum">
              <a:rPr lang="en-US"/>
              <a:pPr/>
              <a:t>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3786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B64EB-BCF7-4231-87C4-28F989142E4C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46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3ABE7-C912-474C-8739-DD4CBE57DC5D}" type="slidenum">
              <a:rPr lang="en-US"/>
              <a:pPr/>
              <a:t>10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9988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61946-3534-47CC-A07B-47DAAB70EC35}" type="slidenum">
              <a:rPr lang="en-US"/>
              <a:pPr/>
              <a:t>13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9199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CDB78-598C-4479-B81D-430C3C5D74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FB2EF-0B2A-478C-8E99-F59A09460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75261-1C8A-448A-8B69-0B182A622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C1807-D5B4-4729-9A5B-15063992F8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0E983-7E9A-4BA3-B173-7F4CE4C58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BCF3A-01EE-4FD8-BFDC-21E1E85FB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EE512-853B-4649-9D43-A90397BD0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9017A-64A1-489F-B09A-64461F5F3A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7303D-F6C6-48B6-AEFD-5D144FE3CA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A9FF3-689F-4D67-AC7A-67FEFE9E5F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380C8-7D9F-48BF-8848-1A6B194127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ahoma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ahoma" pitchFamily="34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ahoma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ahoma" pitchFamily="34" charset="0"/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ahoma" pitchFamily="34" charset="0"/>
            </a:endParaRP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ahoma" pitchFamily="34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dirty="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dirty="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ahoma" pitchFamily="34" charset="0"/>
              </a:defRPr>
            </a:lvl1pPr>
          </a:lstStyle>
          <a:p>
            <a:pPr>
              <a:defRPr/>
            </a:pPr>
            <a:fld id="{0F8386E3-15E7-44DB-94C3-90F1CC130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studentloans.gov/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loans.gov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lds.ed.gov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mailto:lawfinaidde@mail.widener.edu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90600" y="2362200"/>
            <a:ext cx="7772400" cy="609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folHlink"/>
                </a:solidFill>
              </a:rPr>
              <a:t>Widener University </a:t>
            </a:r>
            <a:br>
              <a:rPr lang="en-US" sz="3600" dirty="0" smtClean="0">
                <a:solidFill>
                  <a:schemeClr val="folHlink"/>
                </a:solidFill>
              </a:rPr>
            </a:br>
            <a:r>
              <a:rPr lang="en-US" sz="6000" dirty="0" smtClean="0">
                <a:solidFill>
                  <a:schemeClr val="folHlink"/>
                </a:solidFill>
              </a:rPr>
              <a:t>Delaware Law School</a:t>
            </a:r>
            <a:br>
              <a:rPr lang="en-US" sz="6000" dirty="0" smtClean="0">
                <a:solidFill>
                  <a:schemeClr val="folHlink"/>
                </a:solidFill>
              </a:rPr>
            </a:br>
            <a:endParaRPr lang="en-US" sz="6000" dirty="0">
              <a:solidFill>
                <a:schemeClr val="folHlink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4188"/>
          </a:xfrm>
        </p:spPr>
        <p:txBody>
          <a:bodyPr/>
          <a:lstStyle/>
          <a:p>
            <a:pPr marL="0" indent="0"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2800" smtClean="0">
                <a:solidFill>
                  <a:schemeClr val="folHlink"/>
                </a:solidFill>
              </a:rPr>
              <a:t>Exit Interview Counseling Presentation</a:t>
            </a:r>
          </a:p>
          <a:p>
            <a:pPr marL="0" indent="0"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2800" smtClean="0">
                <a:solidFill>
                  <a:schemeClr val="folHlink"/>
                </a:solidFill>
              </a:rPr>
              <a:t>Managing your student loan repayment</a:t>
            </a:r>
            <a:endParaRPr lang="en-US" sz="2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Federal Graduate Plus Loan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574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July </a:t>
            </a:r>
            <a:r>
              <a:rPr lang="en-US" sz="2000" b="1" dirty="0"/>
              <a:t>1, 2015 – to Present</a:t>
            </a:r>
          </a:p>
          <a:p>
            <a:pPr lvl="0"/>
            <a:r>
              <a:rPr lang="en-US" sz="2000" dirty="0" smtClean="0"/>
              <a:t>Fixed 6.31 </a:t>
            </a:r>
            <a:r>
              <a:rPr lang="en-US" sz="2000" dirty="0"/>
              <a:t>interest rate - Fees: </a:t>
            </a:r>
            <a:r>
              <a:rPr lang="en-US" sz="2000" dirty="0" smtClean="0"/>
              <a:t>4.272% </a:t>
            </a:r>
            <a:r>
              <a:rPr lang="en-US" sz="2000" dirty="0"/>
              <a:t>origination fee</a:t>
            </a:r>
          </a:p>
          <a:p>
            <a:pPr>
              <a:buNone/>
            </a:pPr>
            <a:r>
              <a:rPr lang="en-US" sz="2000" b="1" dirty="0" smtClean="0"/>
              <a:t>July </a:t>
            </a:r>
            <a:r>
              <a:rPr lang="en-US" sz="2000" b="1" dirty="0"/>
              <a:t>1, </a:t>
            </a:r>
            <a:r>
              <a:rPr lang="en-US" sz="2000" b="1" dirty="0" smtClean="0"/>
              <a:t>2015 </a:t>
            </a:r>
            <a:r>
              <a:rPr lang="en-US" sz="2000" b="1" dirty="0"/>
              <a:t>– </a:t>
            </a:r>
            <a:r>
              <a:rPr lang="en-US" sz="2000" b="1" dirty="0" smtClean="0"/>
              <a:t>June 30, 2016</a:t>
            </a:r>
            <a:endParaRPr lang="en-US" sz="2000" b="1" dirty="0"/>
          </a:p>
          <a:p>
            <a:r>
              <a:rPr lang="en-US" sz="2000" dirty="0"/>
              <a:t>Fixed </a:t>
            </a:r>
            <a:r>
              <a:rPr lang="en-US" sz="2000" dirty="0" smtClean="0"/>
              <a:t>6.84% </a:t>
            </a:r>
            <a:r>
              <a:rPr lang="en-US" sz="2000" dirty="0"/>
              <a:t>interest rate - Fees: </a:t>
            </a:r>
            <a:r>
              <a:rPr lang="en-US" sz="2000" dirty="0" smtClean="0"/>
              <a:t>4.292/4.272% </a:t>
            </a:r>
            <a:r>
              <a:rPr lang="en-US" sz="2000" dirty="0"/>
              <a:t>origination fee</a:t>
            </a:r>
          </a:p>
          <a:p>
            <a:pPr>
              <a:buNone/>
            </a:pPr>
            <a:r>
              <a:rPr lang="en-US" sz="2000" b="1" dirty="0"/>
              <a:t>July 1, </a:t>
            </a:r>
            <a:r>
              <a:rPr lang="en-US" sz="2000" b="1" dirty="0" smtClean="0"/>
              <a:t>2014 </a:t>
            </a:r>
            <a:r>
              <a:rPr lang="en-US" sz="2000" b="1" dirty="0"/>
              <a:t>to June 30, </a:t>
            </a:r>
            <a:r>
              <a:rPr lang="en-US" sz="2000" b="1" dirty="0" smtClean="0"/>
              <a:t>2015</a:t>
            </a:r>
            <a:endParaRPr lang="en-US" sz="2000" b="1" dirty="0"/>
          </a:p>
          <a:p>
            <a:r>
              <a:rPr lang="en-US" sz="2000" dirty="0"/>
              <a:t>Fixed 7.21% interest rate - Fees: 4.288% or 4.292% origination fee</a:t>
            </a:r>
          </a:p>
          <a:p>
            <a:pPr>
              <a:buNone/>
            </a:pPr>
            <a:r>
              <a:rPr lang="en-US" sz="2000" b="1" dirty="0" smtClean="0"/>
              <a:t>July 1, 2013 to June 30, 2014</a:t>
            </a:r>
          </a:p>
          <a:p>
            <a:r>
              <a:rPr lang="en-US" sz="2000" dirty="0" smtClean="0"/>
              <a:t>Fixed 6.41% interest rate - Fees: 4.204% or 4.288% origination fee</a:t>
            </a:r>
          </a:p>
          <a:p>
            <a:pPr>
              <a:buNone/>
            </a:pPr>
            <a:endParaRPr lang="en-US" sz="1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Federal Graduate Plus Loan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Has a six month post half-time enrollment deferment period (grace)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Repayment = 10 years. Options exist to extend repayment term depending on repayment plan selected and/or amount of educational loan debt.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Federal Direct Graduate Plus Loan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Direct </a:t>
            </a:r>
            <a:r>
              <a:rPr lang="en-US" sz="2800" dirty="0" err="1" smtClean="0"/>
              <a:t>GradPLUS</a:t>
            </a:r>
            <a:r>
              <a:rPr lang="en-US" sz="2800" dirty="0" smtClean="0"/>
              <a:t> loan servicers should not  require you to request that you be put into your “Post half-time enrollment deferment” </a:t>
            </a:r>
          </a:p>
          <a:p>
            <a:pPr eaLnBrk="1" hangingPunct="1"/>
            <a:r>
              <a:rPr lang="en-US" sz="2800" dirty="0" smtClean="0"/>
              <a:t>Check NSLDS in July, 2017 to make sure you are not in repayment  and if you are-Contact your servicer!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141318" name="Picture 6" descr="MC900423165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371600"/>
            <a:ext cx="1827213" cy="1827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Private Loan Terms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smtClean="0"/>
              <a:t>Interest rate:  </a:t>
            </a:r>
            <a:r>
              <a:rPr lang="en-US" sz="2400" b="1" smtClean="0">
                <a:solidFill>
                  <a:schemeClr val="hlink"/>
                </a:solidFill>
              </a:rPr>
              <a:t>Varies by program</a:t>
            </a:r>
            <a:endParaRPr lang="en-US" sz="24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smtClean="0"/>
              <a:t>Fees:  </a:t>
            </a:r>
            <a:r>
              <a:rPr lang="en-US" sz="2400" b="1" smtClean="0">
                <a:solidFill>
                  <a:schemeClr val="hlink"/>
                </a:solidFill>
              </a:rPr>
              <a:t>Vary by program</a:t>
            </a:r>
            <a:endParaRPr lang="en-US" sz="24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smtClean="0"/>
              <a:t>Repayment term:  </a:t>
            </a:r>
            <a:r>
              <a:rPr lang="en-US" sz="2400" b="1" smtClean="0">
                <a:solidFill>
                  <a:schemeClr val="hlink"/>
                </a:solidFill>
              </a:rPr>
              <a:t>Options and incentives vary by program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smtClean="0"/>
              <a:t>Check with your lender for your loan’s specific details</a:t>
            </a:r>
          </a:p>
          <a:p>
            <a:pPr eaLnBrk="1" hangingPunct="1"/>
            <a:r>
              <a:rPr lang="en-US" sz="2400" smtClean="0"/>
              <a:t>NJ Class Loans are state sponsored private loans.  You made choices regarding interest rates and repayment option when you applied for the loan.  Check your records to determine your terms.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 Preparing After Graduation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57399"/>
            <a:ext cx="7772400" cy="4075113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dirty="0" smtClean="0"/>
              <a:t>Servicer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dirty="0" smtClean="0"/>
              <a:t>Grace Period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dirty="0" smtClean="0"/>
              <a:t>Repayment Options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dirty="0"/>
              <a:t>Deferment 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dirty="0"/>
              <a:t>Forbearance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dirty="0"/>
              <a:t>Loan Consolidation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Who/What is a Servicer?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Servicers are organizations hired by the Department of Education to service your loans.</a:t>
            </a:r>
          </a:p>
          <a:p>
            <a:r>
              <a:rPr lang="en-US" dirty="0" smtClean="0"/>
              <a:t>Your point of contact for repayment</a:t>
            </a:r>
          </a:p>
          <a:p>
            <a:r>
              <a:rPr lang="en-US" dirty="0" smtClean="0"/>
              <a:t>Set up an online account to monitor loan repayment, get important tax information and provide options for repayment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Loan Servicers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86008"/>
              </p:ext>
            </p:extLst>
          </p:nvPr>
        </p:nvGraphicFramePr>
        <p:xfrm>
          <a:off x="457200" y="2133600"/>
          <a:ext cx="8421688" cy="422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7429"/>
                <a:gridCol w="4584259"/>
              </a:tblGrid>
              <a:tr h="819487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Nelnet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Great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Lakes Educational Loan Servicers, Inc.</a:t>
                      </a: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819487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Navient</a:t>
                      </a:r>
                      <a:r>
                        <a:rPr lang="en-US" sz="2000" baseline="0" dirty="0" smtClean="0"/>
                        <a:t> (formerly Sallie Mae)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FedLoan</a:t>
                      </a:r>
                      <a:r>
                        <a:rPr lang="en-US" sz="2000" dirty="0" smtClean="0"/>
                        <a:t> Servicing (PHEAA)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81948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MOHELA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ESA/</a:t>
                      </a:r>
                      <a:r>
                        <a:rPr lang="en-US" sz="2000" dirty="0" err="1" smtClean="0"/>
                        <a:t>Edfinancial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7478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CornerStone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Aspire Resources </a:t>
                      </a:r>
                      <a:r>
                        <a:rPr lang="en-US" sz="2000" dirty="0" err="1" smtClean="0"/>
                        <a:t>Inc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747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Granite State – GSMR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OSLA Servicing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81948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VSAC Federal Loans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Debt Management</a:t>
                      </a:r>
                      <a:r>
                        <a:rPr lang="en-US" sz="2000" baseline="0" dirty="0" smtClean="0"/>
                        <a:t> and Collections System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Know Your Loan’s Grace Period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2800" dirty="0" smtClean="0"/>
              <a:t>A </a:t>
            </a:r>
            <a:r>
              <a:rPr lang="en-US" sz="2800" b="1" dirty="0" smtClean="0"/>
              <a:t>grace period</a:t>
            </a:r>
            <a:r>
              <a:rPr lang="en-US" sz="2800" dirty="0" smtClean="0"/>
              <a:t> is a specified period after you graduate or leave school during which you do not have to make payments on your loan. Be sure you know it!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The Federal grace period is 6 months  and  it may differ for Private Loans. 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It is included as part of the loan terms; you do not have to apply for it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It is during this period that you will be selecting a repayment plan.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Federal Loan Repayment Options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68788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dirty="0" smtClean="0">
                <a:latin typeface="Arial" charset="0"/>
              </a:rPr>
              <a:t>	Many repayment options are available</a:t>
            </a:r>
            <a:endParaRPr lang="en-US" sz="2800" dirty="0" smtClean="0">
              <a:latin typeface="Arial Black" pitchFamily="34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000" b="1" dirty="0" smtClean="0">
                <a:latin typeface="Arial" charset="0"/>
              </a:rPr>
              <a:t>Standard-  </a:t>
            </a:r>
            <a:r>
              <a:rPr lang="en-US" sz="2000" dirty="0" smtClean="0"/>
              <a:t>10-year repayment term</a:t>
            </a:r>
            <a:endParaRPr lang="en-US" sz="2000" b="1" dirty="0" smtClean="0"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000" b="1" dirty="0" smtClean="0">
                <a:latin typeface="Arial" charset="0"/>
              </a:rPr>
              <a:t>Graduated - </a:t>
            </a:r>
            <a:r>
              <a:rPr lang="en-US" sz="2000" dirty="0" smtClean="0"/>
              <a:t>Payments start low, then increase after two 	  	                years, and then after five.</a:t>
            </a:r>
            <a:endParaRPr lang="en-US" sz="2000" b="1" dirty="0" smtClean="0"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000" b="1" dirty="0" smtClean="0">
                <a:latin typeface="Arial" charset="0"/>
              </a:rPr>
              <a:t> Extended - </a:t>
            </a:r>
            <a:r>
              <a:rPr lang="en-US" sz="2000" dirty="0" smtClean="0"/>
              <a:t>Up to 25 year repayment term, depending on total amount borrowed.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000" b="1" dirty="0" smtClean="0">
                <a:latin typeface="Arial" charset="0"/>
              </a:rPr>
              <a:t>Income Driven Repayment Plans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1600" b="1" dirty="0" smtClean="0">
                <a:latin typeface="Arial" charset="0"/>
              </a:rPr>
              <a:t>Income Sensitive/Income Contingent - </a:t>
            </a:r>
            <a:r>
              <a:rPr lang="en-US" sz="1600" dirty="0" smtClean="0"/>
              <a:t>Payments tied to your income.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1600" b="1" dirty="0" smtClean="0"/>
              <a:t>Income Based Repayment</a:t>
            </a:r>
            <a:r>
              <a:rPr lang="en-US" sz="1600" dirty="0" smtClean="0"/>
              <a:t> - payments based on a percentage of Adjusted Gross income after adjusted by federal formula. 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1600" b="1" dirty="0" smtClean="0"/>
              <a:t>Pay As you Earn Repayment Plan </a:t>
            </a:r>
            <a:r>
              <a:rPr lang="en-US" sz="1600" dirty="0" smtClean="0"/>
              <a:t>- similar to IBR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1600" b="1" dirty="0" smtClean="0"/>
              <a:t>REPAYE – </a:t>
            </a:r>
            <a:r>
              <a:rPr lang="en-US" sz="1600" dirty="0" smtClean="0"/>
              <a:t>similar to PAYE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 smtClean="0">
                <a:latin typeface="Arial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Federal Loan Repayment Options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</a:pPr>
            <a:r>
              <a:rPr lang="en-US" sz="2800" dirty="0" smtClean="0"/>
              <a:t>Standard </a:t>
            </a:r>
          </a:p>
          <a:p>
            <a:pPr lvl="1" eaLnBrk="1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</a:pPr>
            <a:r>
              <a:rPr lang="en-US" sz="2000" dirty="0" smtClean="0"/>
              <a:t>10 years, level payments</a:t>
            </a:r>
          </a:p>
          <a:p>
            <a:pPr lvl="1" eaLnBrk="1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</a:pPr>
            <a:r>
              <a:rPr lang="en-US" sz="2400" dirty="0" smtClean="0"/>
              <a:t>Least expensive option</a:t>
            </a:r>
            <a:endParaRPr lang="en-US" sz="2400" dirty="0" smtClean="0">
              <a:solidFill>
                <a:srgbClr val="F5DF7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</a:pPr>
            <a:r>
              <a:rPr lang="en-US" sz="2800" dirty="0" smtClean="0"/>
              <a:t>Graduated</a:t>
            </a:r>
          </a:p>
          <a:p>
            <a:pPr lvl="1" eaLnBrk="1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</a:pPr>
            <a:r>
              <a:rPr lang="en-US" sz="2400" dirty="0" smtClean="0"/>
              <a:t>Interest Only payments the first  two years, then payment will increase to interest and small principal payment and then straight repayment</a:t>
            </a:r>
          </a:p>
          <a:p>
            <a:pPr lvl="1" eaLnBrk="1" hangingPunct="1">
              <a:lnSpc>
                <a:spcPct val="80000"/>
              </a:lnSpc>
              <a:spcBef>
                <a:spcPct val="15000"/>
              </a:spcBef>
              <a:spcAft>
                <a:spcPct val="15000"/>
              </a:spcAft>
            </a:pPr>
            <a:r>
              <a:rPr lang="en-US" sz="2400" dirty="0" smtClean="0"/>
              <a:t>Up to 25 years for repayment.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this session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types of loans borrowed </a:t>
            </a:r>
          </a:p>
          <a:p>
            <a:r>
              <a:rPr lang="en-US" dirty="0" smtClean="0"/>
              <a:t>Terms of loans </a:t>
            </a:r>
          </a:p>
          <a:p>
            <a:r>
              <a:rPr lang="en-US" dirty="0" smtClean="0"/>
              <a:t>Consolidation </a:t>
            </a:r>
          </a:p>
          <a:p>
            <a:r>
              <a:rPr lang="en-US" dirty="0" smtClean="0"/>
              <a:t>Deferment and Forbearance Options</a:t>
            </a:r>
          </a:p>
          <a:p>
            <a:r>
              <a:rPr lang="en-US" dirty="0" smtClean="0"/>
              <a:t>Repayment Plans Available</a:t>
            </a:r>
          </a:p>
          <a:p>
            <a:r>
              <a:rPr lang="en-US" dirty="0" smtClean="0"/>
              <a:t>Tools Available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Federal Loan Repayment Options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2400" dirty="0" smtClean="0"/>
              <a:t>Extended - available to borrowers with an outstanding principal of $30,000 or more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2400" dirty="0" smtClean="0"/>
              <a:t>Maximum of up to 25 years to repay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2400" dirty="0" smtClean="0"/>
              <a:t>Level or graduated payment option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2400" dirty="0" smtClean="0"/>
              <a:t>You do not need to consolidate to utilize this option.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90601" y="533400"/>
            <a:ext cx="7504112" cy="1371599"/>
          </a:xfrm>
        </p:spPr>
        <p:txBody>
          <a:bodyPr/>
          <a:lstStyle/>
          <a:p>
            <a:pPr algn="ctr"/>
            <a:r>
              <a:rPr lang="en-US" sz="4400" b="0" cap="none" dirty="0" smtClean="0"/>
              <a:t>Income</a:t>
            </a:r>
            <a:r>
              <a:rPr lang="en-US" b="0" dirty="0" smtClean="0"/>
              <a:t> </a:t>
            </a:r>
            <a:r>
              <a:rPr lang="en-US" b="0" cap="none" dirty="0" smtClean="0"/>
              <a:t>Driven</a:t>
            </a:r>
            <a:r>
              <a:rPr lang="en-US" b="0" dirty="0" smtClean="0"/>
              <a:t> </a:t>
            </a:r>
            <a:r>
              <a:rPr lang="en-US" b="0" cap="none" dirty="0" smtClean="0"/>
              <a:t>Repayment Plans</a:t>
            </a:r>
            <a:endParaRPr lang="en-US" b="0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09600" y="2133600"/>
            <a:ext cx="7772400" cy="3810000"/>
          </a:xfrm>
        </p:spPr>
        <p:txBody>
          <a:bodyPr/>
          <a:lstStyle/>
          <a:p>
            <a:r>
              <a:rPr lang="en-US" dirty="0" smtClean="0"/>
              <a:t>Income-driven repayment plans are designed to make your student loan debt more manageable by reducing your monthly payment amount. </a:t>
            </a:r>
          </a:p>
          <a:p>
            <a:endParaRPr lang="en-US" dirty="0" smtClean="0"/>
          </a:p>
          <a:p>
            <a:r>
              <a:rPr lang="en-US" dirty="0" smtClean="0"/>
              <a:t>Four types: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Income-Based Repayment Plan (IBR Plan)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Pay As You Earn Repayment Plan (PAYE Plan)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Income-Contingent Repayment Plan (ICR Plan)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Revised Pay As you Earn Plan (REPAYE Plan)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Contingent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None/>
            </a:pPr>
            <a:r>
              <a:rPr lang="en-US" sz="2800" dirty="0" smtClean="0"/>
              <a:t>The lesser of the following: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dirty="0" smtClean="0"/>
              <a:t>20 percent of your discretionary income OR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dirty="0" smtClean="0"/>
              <a:t>What you would pay on a repayment plan with a fixed payment over the course of 12 years, adjusted according to your income.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dirty="0" smtClean="0"/>
              <a:t>Adjusted annually based on tax return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Income Based Repayment 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574088" cy="487679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Must have a “partial financial hardship”  - when the annual amount due on your eligible loans, as calculated under a 10-year Standard Repayment Plan, exceeds 15% of the difference between your AGI and 150%  of the poverty line for your family size in the state where you live.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/>
          </a:p>
          <a:p>
            <a:r>
              <a:rPr lang="en-US" sz="1800" dirty="0" smtClean="0"/>
              <a:t>IBR Plan for those who are </a:t>
            </a:r>
            <a:r>
              <a:rPr lang="en-US" sz="1800" b="1" u="sng" dirty="0" smtClean="0"/>
              <a:t>not</a:t>
            </a:r>
            <a:r>
              <a:rPr lang="en-US" sz="1800" dirty="0" smtClean="0"/>
              <a:t> new borrowers</a:t>
            </a:r>
            <a:r>
              <a:rPr lang="en-US" sz="1800" b="1" dirty="0" smtClean="0">
                <a:solidFill>
                  <a:srgbClr val="FF0000"/>
                </a:solidFill>
              </a:rPr>
              <a:t>*</a:t>
            </a:r>
            <a:r>
              <a:rPr lang="en-US" sz="1800" dirty="0" smtClean="0"/>
              <a:t> on or after July 1, 2014</a:t>
            </a:r>
          </a:p>
          <a:p>
            <a:pPr lvl="1"/>
            <a:r>
              <a:rPr lang="en-US" sz="1600" dirty="0" smtClean="0"/>
              <a:t>Generally 15 percent of your discretionary income, but never more than the 10-year Standard Repayment Plan amount 	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dirty="0" smtClean="0"/>
              <a:t>IBR Plan for those who </a:t>
            </a:r>
            <a:r>
              <a:rPr lang="en-US" sz="1800" b="1" u="sng" dirty="0" smtClean="0"/>
              <a:t>are new</a:t>
            </a:r>
            <a:r>
              <a:rPr lang="en-US" sz="1800" b="1" dirty="0" smtClean="0"/>
              <a:t> </a:t>
            </a:r>
            <a:r>
              <a:rPr lang="en-US" sz="1800" dirty="0" smtClean="0"/>
              <a:t>borrowers</a:t>
            </a:r>
            <a:r>
              <a:rPr lang="en-US" sz="1800" b="1" dirty="0" smtClean="0">
                <a:solidFill>
                  <a:srgbClr val="FF0000"/>
                </a:solidFill>
              </a:rPr>
              <a:t>*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on or after July 1, 2014</a:t>
            </a:r>
          </a:p>
          <a:p>
            <a:pPr lvl="1"/>
            <a:r>
              <a:rPr lang="en-US" sz="1600" dirty="0" smtClean="0"/>
              <a:t>Generally 10 percent of your discretionary income, but never more than the 10-year Standard Repayment Plan amount.</a:t>
            </a:r>
          </a:p>
          <a:p>
            <a:r>
              <a:rPr lang="en-US" sz="1800" dirty="0"/>
              <a:t>If balance remains </a:t>
            </a:r>
            <a:r>
              <a:rPr lang="en-US" sz="1800"/>
              <a:t>after </a:t>
            </a:r>
            <a:r>
              <a:rPr lang="en-US" sz="1800" smtClean="0"/>
              <a:t>25 </a:t>
            </a:r>
            <a:r>
              <a:rPr lang="en-US" sz="1800" dirty="0"/>
              <a:t>years, it is forgiven. Currently count as taxable income.</a:t>
            </a:r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*</a:t>
            </a:r>
            <a:r>
              <a:rPr lang="en-US" sz="1600" dirty="0" smtClean="0"/>
              <a:t>For IBR, you are a new borrower if you had no outstanding balance on a William D. Ford Federal Direct Loan (Direct Loan) Program loan or Federal Family Education Loan (FFEL) Program loan when you received a Direct Loan on or after July 1, 2014.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 as you Earn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Must be a New Borrower as of Oct 1, 2007.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Must have had a Direct Loan disbursement after Oct 1, 2011.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Only available if all loans are Federal Direct Loans.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Must have a “partial financial hardship”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Works the same as Income Based Repayment using 10%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Monthly payments are set to 10% of monthly discretionary income.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chemeClr val="folHlink"/>
              </a:buClr>
              <a:buSzPct val="60000"/>
            </a:pPr>
            <a:r>
              <a:rPr lang="en-US" sz="2000" dirty="0" smtClean="0"/>
              <a:t>Payment will never </a:t>
            </a:r>
            <a:r>
              <a:rPr lang="en-US" sz="2000" dirty="0"/>
              <a:t>more than the 10-year Standard Repayment Plan </a:t>
            </a:r>
            <a:r>
              <a:rPr lang="en-US" sz="2000" dirty="0" smtClean="0"/>
              <a:t>amount. </a:t>
            </a:r>
            <a:r>
              <a:rPr lang="en-US" sz="1600" dirty="0"/>
              <a:t>	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If balance remains after 20 years, it is forgiven. Currently count as taxable income.</a:t>
            </a:r>
          </a:p>
          <a:p>
            <a:r>
              <a:rPr lang="en-US" sz="2000" dirty="0" smtClean="0"/>
              <a:t>Available as of December,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REPAYE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Opens up PAYE/New IBR plans to borrowers who were not formerly eligible</a:t>
            </a:r>
          </a:p>
          <a:p>
            <a:r>
              <a:rPr lang="en-US" sz="1400" dirty="0" smtClean="0"/>
              <a:t>No partial financial hardship needed</a:t>
            </a:r>
          </a:p>
          <a:p>
            <a:r>
              <a:rPr lang="en-US" sz="1400" dirty="0"/>
              <a:t>10% of </a:t>
            </a:r>
            <a:r>
              <a:rPr lang="en-US" sz="1400" dirty="0" smtClean="0"/>
              <a:t>discretionary income</a:t>
            </a:r>
            <a:r>
              <a:rPr lang="en-US" sz="1400" dirty="0"/>
              <a:t>, divided by </a:t>
            </a:r>
            <a:r>
              <a:rPr lang="en-US" sz="1400" dirty="0" smtClean="0"/>
              <a:t>12,unless </a:t>
            </a:r>
            <a:r>
              <a:rPr lang="en-US" sz="1400" dirty="0"/>
              <a:t>the </a:t>
            </a:r>
            <a:r>
              <a:rPr lang="en-US" sz="1400" dirty="0" smtClean="0"/>
              <a:t>monthly payment </a:t>
            </a:r>
            <a:r>
              <a:rPr lang="en-US" sz="1400" dirty="0"/>
              <a:t>amount </a:t>
            </a:r>
            <a:r>
              <a:rPr lang="en-US" sz="1400" dirty="0" smtClean="0"/>
              <a:t>is adjusted </a:t>
            </a:r>
            <a:r>
              <a:rPr lang="en-US" sz="1400" dirty="0"/>
              <a:t>under </a:t>
            </a:r>
            <a:r>
              <a:rPr lang="en-US" sz="1400" dirty="0" smtClean="0"/>
              <a:t>the “</a:t>
            </a:r>
            <a:r>
              <a:rPr lang="en-US" sz="1400" dirty="0"/>
              <a:t>catch‐up” </a:t>
            </a:r>
            <a:r>
              <a:rPr lang="en-US" sz="1400" dirty="0" smtClean="0"/>
              <a:t>provision under 685.209(c</a:t>
            </a:r>
            <a:r>
              <a:rPr lang="en-US" sz="1400" dirty="0"/>
              <a:t>)(4)(vii)(E)</a:t>
            </a:r>
          </a:p>
          <a:p>
            <a:r>
              <a:rPr lang="en-US" sz="1400" dirty="0"/>
              <a:t>No 10‐year </a:t>
            </a:r>
            <a:r>
              <a:rPr lang="en-US" sz="1400" dirty="0" smtClean="0"/>
              <a:t>standard “</a:t>
            </a:r>
            <a:r>
              <a:rPr lang="en-US" sz="1400" dirty="0"/>
              <a:t>payment cap” (i.e</a:t>
            </a:r>
            <a:r>
              <a:rPr lang="en-US" sz="1400" dirty="0" smtClean="0"/>
              <a:t>., payment </a:t>
            </a:r>
            <a:r>
              <a:rPr lang="en-US" sz="1400" dirty="0"/>
              <a:t>can be </a:t>
            </a:r>
            <a:r>
              <a:rPr lang="en-US" sz="1400" dirty="0" smtClean="0"/>
              <a:t>higher than </a:t>
            </a:r>
            <a:r>
              <a:rPr lang="en-US" sz="1400" dirty="0"/>
              <a:t>what it would </a:t>
            </a:r>
            <a:r>
              <a:rPr lang="en-US" sz="1400" dirty="0" smtClean="0"/>
              <a:t>be under </a:t>
            </a:r>
            <a:r>
              <a:rPr lang="en-US" sz="1400" dirty="0"/>
              <a:t>the </a:t>
            </a:r>
            <a:r>
              <a:rPr lang="en-US" sz="1400" dirty="0" smtClean="0"/>
              <a:t>10‐year standard </a:t>
            </a:r>
            <a:r>
              <a:rPr lang="en-US" sz="1400" dirty="0"/>
              <a:t>plan)</a:t>
            </a:r>
          </a:p>
          <a:p>
            <a:r>
              <a:rPr lang="en-US" sz="1400" dirty="0"/>
              <a:t>Discretionary </a:t>
            </a:r>
            <a:r>
              <a:rPr lang="en-US" sz="1400" dirty="0" smtClean="0"/>
              <a:t>Income- same as original IBR</a:t>
            </a:r>
          </a:p>
          <a:p>
            <a:r>
              <a:rPr lang="en-US" sz="1400" dirty="0"/>
              <a:t>Remaining </a:t>
            </a:r>
            <a:r>
              <a:rPr lang="en-US" sz="1400" dirty="0" smtClean="0"/>
              <a:t>balance forgiven </a:t>
            </a:r>
            <a:r>
              <a:rPr lang="en-US" sz="1400" dirty="0"/>
              <a:t>after:</a:t>
            </a:r>
          </a:p>
          <a:p>
            <a:r>
              <a:rPr lang="en-US" sz="1400" dirty="0"/>
              <a:t> 20 years of </a:t>
            </a:r>
            <a:r>
              <a:rPr lang="en-US" sz="1400" dirty="0" smtClean="0"/>
              <a:t>qualifying  repayment for borrowers </a:t>
            </a:r>
            <a:r>
              <a:rPr lang="en-US" sz="1400" dirty="0"/>
              <a:t>whose </a:t>
            </a:r>
            <a:r>
              <a:rPr lang="en-US" sz="1400" dirty="0" smtClean="0"/>
              <a:t>loans being </a:t>
            </a:r>
            <a:r>
              <a:rPr lang="en-US" sz="1400" dirty="0"/>
              <a:t>repaid </a:t>
            </a:r>
            <a:r>
              <a:rPr lang="en-US" sz="1400" dirty="0" smtClean="0"/>
              <a:t>under REPAYE </a:t>
            </a:r>
            <a:r>
              <a:rPr lang="en-US" sz="1400" dirty="0"/>
              <a:t>include </a:t>
            </a:r>
            <a:r>
              <a:rPr lang="en-US" sz="1400" dirty="0" smtClean="0"/>
              <a:t>only loans </a:t>
            </a:r>
            <a:r>
              <a:rPr lang="en-US" sz="1400" dirty="0"/>
              <a:t>received </a:t>
            </a:r>
            <a:r>
              <a:rPr lang="en-US" sz="1400" dirty="0" smtClean="0"/>
              <a:t>as undergraduate </a:t>
            </a:r>
            <a:r>
              <a:rPr lang="en-US" sz="1400" dirty="0"/>
              <a:t>or </a:t>
            </a:r>
            <a:r>
              <a:rPr lang="en-US" sz="1400" dirty="0" smtClean="0"/>
              <a:t>a consolidation </a:t>
            </a:r>
            <a:r>
              <a:rPr lang="en-US" sz="1400" dirty="0"/>
              <a:t>loan </a:t>
            </a:r>
            <a:r>
              <a:rPr lang="en-US" sz="1400" dirty="0" smtClean="0"/>
              <a:t>that repaid </a:t>
            </a:r>
            <a:r>
              <a:rPr lang="en-US" sz="1400" dirty="0"/>
              <a:t>only loans</a:t>
            </a:r>
          </a:p>
          <a:p>
            <a:r>
              <a:rPr lang="en-US" sz="1400" dirty="0"/>
              <a:t>borrowers received </a:t>
            </a:r>
            <a:r>
              <a:rPr lang="en-US" sz="1400" dirty="0" smtClean="0"/>
              <a:t>as undergraduate </a:t>
            </a:r>
          </a:p>
          <a:p>
            <a:r>
              <a:rPr lang="en-US" sz="1400" dirty="0" smtClean="0"/>
              <a:t> </a:t>
            </a:r>
            <a:r>
              <a:rPr lang="en-US" sz="1400" dirty="0"/>
              <a:t>25 years of </a:t>
            </a:r>
            <a:r>
              <a:rPr lang="en-US" sz="1400" dirty="0" smtClean="0"/>
              <a:t>qualifying repayment for borrowers </a:t>
            </a:r>
            <a:r>
              <a:rPr lang="en-US" sz="1400" dirty="0"/>
              <a:t>whose </a:t>
            </a:r>
            <a:r>
              <a:rPr lang="en-US" sz="1400" dirty="0" smtClean="0"/>
              <a:t>loans being </a:t>
            </a:r>
            <a:r>
              <a:rPr lang="en-US" sz="1400" dirty="0"/>
              <a:t>repaid </a:t>
            </a:r>
            <a:r>
              <a:rPr lang="en-US" sz="1400" dirty="0" smtClean="0"/>
              <a:t>under REPAYE </a:t>
            </a:r>
            <a:r>
              <a:rPr lang="en-US" sz="1400" dirty="0"/>
              <a:t>include a </a:t>
            </a:r>
            <a:r>
              <a:rPr lang="en-US" sz="1400" dirty="0" smtClean="0"/>
              <a:t>loan received </a:t>
            </a:r>
            <a:r>
              <a:rPr lang="en-US" sz="1400" dirty="0"/>
              <a:t>as </a:t>
            </a:r>
            <a:r>
              <a:rPr lang="en-US" sz="1400" dirty="0" smtClean="0"/>
              <a:t>graduate or </a:t>
            </a:r>
            <a:r>
              <a:rPr lang="en-US" sz="1400" dirty="0"/>
              <a:t>professional </a:t>
            </a:r>
            <a:r>
              <a:rPr lang="en-US" sz="1400" dirty="0" smtClean="0"/>
              <a:t>student or </a:t>
            </a:r>
            <a:r>
              <a:rPr lang="en-US" sz="1400" dirty="0"/>
              <a:t>a consolidation </a:t>
            </a:r>
            <a:r>
              <a:rPr lang="en-US" sz="1400" dirty="0" smtClean="0"/>
              <a:t>loan that </a:t>
            </a:r>
            <a:r>
              <a:rPr lang="en-US" sz="1400" dirty="0"/>
              <a:t>repaid a </a:t>
            </a:r>
            <a:r>
              <a:rPr lang="en-US" sz="1400" dirty="0" smtClean="0"/>
              <a:t>loan </a:t>
            </a:r>
            <a:r>
              <a:rPr lang="en-US" sz="1400" dirty="0"/>
              <a:t>r</a:t>
            </a:r>
            <a:r>
              <a:rPr lang="en-US" sz="1400" dirty="0" smtClean="0"/>
              <a:t>eceived </a:t>
            </a:r>
            <a:r>
              <a:rPr lang="en-US" sz="1400" dirty="0"/>
              <a:t>as a </a:t>
            </a:r>
            <a:r>
              <a:rPr lang="en-US" sz="1400" dirty="0" smtClean="0"/>
              <a:t>graduate or </a:t>
            </a:r>
            <a:r>
              <a:rPr lang="en-US" sz="1400" dirty="0"/>
              <a:t>professional </a:t>
            </a:r>
            <a:r>
              <a:rPr lang="en-US" sz="1400" dirty="0" smtClean="0"/>
              <a:t>student.</a:t>
            </a:r>
            <a:endParaRPr lang="en-US" sz="1400" dirty="0"/>
          </a:p>
          <a:p>
            <a:r>
              <a:rPr lang="en-US" sz="1400" dirty="0" smtClean="0"/>
              <a:t>Available as of December</a:t>
            </a:r>
            <a:r>
              <a:rPr lang="en-US" sz="1400" dirty="0"/>
              <a:t>, 2015 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837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Loans.gov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 of Education website </a:t>
            </a:r>
            <a:r>
              <a:rPr lang="en-US" dirty="0" smtClean="0">
                <a:hlinkClick r:id="rId2"/>
              </a:rPr>
              <a:t>http://studentloans.gov</a:t>
            </a:r>
            <a:endParaRPr lang="en-US" dirty="0" smtClean="0"/>
          </a:p>
          <a:p>
            <a:r>
              <a:rPr lang="en-US" dirty="0" smtClean="0"/>
              <a:t>Repayment Estimator available-uses information from NSLDS. </a:t>
            </a:r>
          </a:p>
          <a:p>
            <a:r>
              <a:rPr lang="en-US" dirty="0" smtClean="0"/>
              <a:t>Remember, interest has not been capitalized at this point so repayment amount are estimates only.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057400"/>
            <a:ext cx="8350250" cy="281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805441" y="718572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DOE Calculator uses these data points:</a:t>
            </a:r>
          </a:p>
          <a:p>
            <a:r>
              <a:rPr lang="en-US" sz="1600" dirty="0" smtClean="0"/>
              <a:t>AGI </a:t>
            </a:r>
            <a:r>
              <a:rPr lang="en-US" sz="1600" dirty="0"/>
              <a:t>= 55,000; family size of one. </a:t>
            </a:r>
            <a:r>
              <a:rPr lang="en-US" sz="1600" dirty="0" smtClean="0"/>
              <a:t>(you input)</a:t>
            </a:r>
            <a:endParaRPr lang="en-US" sz="1600" dirty="0"/>
          </a:p>
          <a:p>
            <a:r>
              <a:rPr lang="en-US" sz="1600" dirty="0"/>
              <a:t>DOE assumptions – 5% salary increase yearly; no change in family size </a:t>
            </a:r>
          </a:p>
        </p:txBody>
      </p:sp>
    </p:spTree>
    <p:extLst>
      <p:ext uri="{BB962C8B-B14F-4D97-AF65-F5344CB8AC3E}">
        <p14:creationId xmlns:p14="http://schemas.microsoft.com/office/powerpoint/2010/main" val="21966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212"/>
            <a:ext cx="7689850" cy="50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9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1371600"/>
            <a:ext cx="7740650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3000" y="304800"/>
            <a:ext cx="716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Income Driven Repayment Plans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346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Types Of Education Debt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latin typeface="Arial Black" pitchFamily="34" charset="0"/>
              </a:rPr>
              <a:t>Three Types</a:t>
            </a:r>
            <a:endParaRPr lang="en-US" sz="2400" dirty="0" smtClean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Federal Loans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000" dirty="0" smtClean="0"/>
              <a:t>FFELP Stafford Subsidized/Unsubsidized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000" dirty="0" smtClean="0"/>
              <a:t>Federal Direct Subsidized/Unsubsidized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000" dirty="0" err="1" smtClean="0"/>
              <a:t>GradPLUS</a:t>
            </a:r>
            <a:r>
              <a:rPr lang="en-US" sz="2000" dirty="0" smtClean="0"/>
              <a:t> (FFELP/Direct)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Institutional Loan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000" dirty="0" smtClean="0"/>
              <a:t>Widener Scholar Loan (merit based)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Private Loans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000" dirty="0" smtClean="0"/>
              <a:t>New Jersey Class </a:t>
            </a:r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000" dirty="0" smtClean="0"/>
              <a:t>Discover, Wells Fargo, Sallie Mae/</a:t>
            </a:r>
            <a:r>
              <a:rPr lang="en-US" sz="2000" smtClean="0"/>
              <a:t>Navient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None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en-US" sz="2000" dirty="0" smtClean="0"/>
          </a:p>
        </p:txBody>
      </p:sp>
      <p:pic>
        <p:nvPicPr>
          <p:cNvPr id="5124" name="Picture 5" descr="57256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29225" y="2017713"/>
            <a:ext cx="2798763" cy="38385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Repayment 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/>
              <a:t>Debt - $</a:t>
            </a:r>
            <a:r>
              <a:rPr lang="en-US" dirty="0" smtClean="0"/>
              <a:t>114,433</a:t>
            </a:r>
            <a:endParaRPr lang="en-US" dirty="0"/>
          </a:p>
          <a:p>
            <a:pPr eaLnBrk="1" hangingPunct="1">
              <a:buNone/>
            </a:pPr>
            <a:r>
              <a:rPr lang="en-US" dirty="0"/>
              <a:t>		Stafford - </a:t>
            </a:r>
            <a:r>
              <a:rPr lang="en-US" dirty="0" smtClean="0"/>
              <a:t>$61,500</a:t>
            </a:r>
            <a:endParaRPr lang="en-US" dirty="0"/>
          </a:p>
          <a:p>
            <a:pPr eaLnBrk="1" hangingPunct="1">
              <a:buNone/>
            </a:pPr>
            <a:r>
              <a:rPr lang="en-US" dirty="0"/>
              <a:t>		</a:t>
            </a:r>
            <a:r>
              <a:rPr lang="en-US" dirty="0" err="1"/>
              <a:t>GradPLUS</a:t>
            </a:r>
            <a:r>
              <a:rPr lang="en-US" dirty="0"/>
              <a:t> – </a:t>
            </a:r>
            <a:r>
              <a:rPr lang="en-US" dirty="0" smtClean="0"/>
              <a:t>$52,934</a:t>
            </a:r>
            <a:endParaRPr lang="en-US" dirty="0"/>
          </a:p>
          <a:p>
            <a:pPr eaLnBrk="1" hangingPunct="1">
              <a:buNone/>
            </a:pPr>
            <a:r>
              <a:rPr lang="en-US" dirty="0"/>
              <a:t>Standard </a:t>
            </a:r>
          </a:p>
          <a:p>
            <a:pPr eaLnBrk="1" hangingPunct="1">
              <a:buNone/>
            </a:pPr>
            <a:r>
              <a:rPr lang="en-US" dirty="0"/>
              <a:t>	Payment - $</a:t>
            </a:r>
            <a:r>
              <a:rPr lang="en-US" dirty="0" smtClean="0"/>
              <a:t>1,283 </a:t>
            </a:r>
            <a:r>
              <a:rPr lang="en-US" dirty="0"/>
              <a:t>for 120 months</a:t>
            </a:r>
          </a:p>
          <a:p>
            <a:pPr eaLnBrk="1" hangingPunct="1">
              <a:buNone/>
            </a:pPr>
            <a:r>
              <a:rPr lang="en-US" dirty="0"/>
              <a:t>	Total Payments - $</a:t>
            </a:r>
            <a:r>
              <a:rPr lang="en-US" dirty="0" smtClean="0"/>
              <a:t>153,929</a:t>
            </a:r>
            <a:endParaRPr lang="en-US" dirty="0"/>
          </a:p>
          <a:p>
            <a:pPr eaLnBrk="1" hangingPunct="1">
              <a:buNone/>
            </a:pPr>
            <a:r>
              <a:rPr lang="en-US" dirty="0"/>
              <a:t>	Total Interest – </a:t>
            </a:r>
            <a:r>
              <a:rPr lang="en-US" dirty="0" smtClean="0"/>
              <a:t>$39,496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1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Repayment Examples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Extended, Fixed 20 year 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Payment - $837 for 240 months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Total Payments - $200,778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Total Interest – $86,345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Repayment Examples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Fixed, Extended – 25 years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2800" dirty="0" smtClean="0"/>
              <a:t>Payment - $752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Total Payments – $245,270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Total Interest - $130,837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Income Based Repayment</a:t>
            </a:r>
            <a:br>
              <a:rPr lang="en-US" sz="4000" smtClean="0"/>
            </a:br>
            <a:r>
              <a:rPr lang="en-US" sz="4000" smtClean="0"/>
              <a:t>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Total Loan Debt - $137,614</a:t>
            </a:r>
          </a:p>
          <a:p>
            <a:pPr lvl="1" eaLnBrk="1" hangingPunct="1"/>
            <a:r>
              <a:rPr lang="en-US" dirty="0" smtClean="0"/>
              <a:t>Stafford –  $61,500</a:t>
            </a:r>
          </a:p>
          <a:p>
            <a:pPr lvl="1" eaLnBrk="1" hangingPunct="1"/>
            <a:r>
              <a:rPr lang="en-US" dirty="0" smtClean="0"/>
              <a:t>Grad Plus – $76,114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Estimated Monthly Loan Payment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dirty="0" smtClean="0">
                <a:solidFill>
                  <a:schemeClr val="hlink"/>
                </a:solidFill>
              </a:rPr>
              <a:t>   $ 1553 ( 120 Months) 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Income Based Repayment</a:t>
            </a:r>
            <a:br>
              <a:rPr lang="en-US" sz="4000" smtClean="0"/>
            </a:br>
            <a:r>
              <a:rPr lang="en-US" sz="4000" smtClean="0"/>
              <a:t>Example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Total Annual Payment (10 year repayment)  -  $18,636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Household size - 				 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Household Adjusted Gross Income -  	$55,000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HHS Poverty line for Household size - 	$12,060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150 % of Poverty Line - 			$18,090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Household AGI – 150% of the Poverty line - $36,910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15% of AGI above the Poverty Line  -	   $ 5,536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Eligible for Income Based Repayment - 	       </a:t>
            </a:r>
            <a:r>
              <a:rPr lang="en-US" sz="2000" b="1" dirty="0" smtClean="0">
                <a:solidFill>
                  <a:schemeClr val="hlink"/>
                </a:solidFill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Income Based Repayment</a:t>
            </a:r>
            <a:br>
              <a:rPr lang="en-US" sz="4000" smtClean="0"/>
            </a:br>
            <a:r>
              <a:rPr lang="en-US" sz="4000" smtClean="0"/>
              <a:t>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chemeClr val="hlink"/>
              </a:solidFill>
            </a:endParaRP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525463" y="2286000"/>
            <a:ext cx="84137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15% of AGI above the Poverty Line  -	   </a:t>
            </a:r>
            <a:r>
              <a:rPr lang="en-US" b="1" dirty="0" smtClean="0"/>
              <a:t>$5,536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Standard Monthly Payment  - 		    </a:t>
            </a:r>
            <a:r>
              <a:rPr lang="en-US" b="1" dirty="0" smtClean="0"/>
              <a:t>$1,553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Income Based Monthly Payment - 		    </a:t>
            </a:r>
            <a:r>
              <a:rPr lang="en-US" b="1" dirty="0">
                <a:solidFill>
                  <a:schemeClr val="hlink"/>
                </a:solidFill>
              </a:rPr>
              <a:t>$  </a:t>
            </a:r>
            <a:r>
              <a:rPr lang="en-US" b="1" dirty="0" smtClean="0">
                <a:solidFill>
                  <a:schemeClr val="hlink"/>
                </a:solidFill>
              </a:rPr>
              <a:t>461</a:t>
            </a:r>
            <a:r>
              <a:rPr lang="en-US" b="1" dirty="0"/>
              <a:t>	</a:t>
            </a:r>
          </a:p>
          <a:p>
            <a:r>
              <a:rPr lang="en-US" b="1" dirty="0"/>
              <a:t>(</a:t>
            </a:r>
            <a:r>
              <a:rPr lang="en-US" b="1" dirty="0" smtClean="0"/>
              <a:t>5,577 </a:t>
            </a:r>
            <a:r>
              <a:rPr lang="en-US" b="1" dirty="0"/>
              <a:t>divided by 12 months)</a:t>
            </a:r>
          </a:p>
          <a:p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Pay As You Earn Repayment Example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239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/>
              <a:t>Household size  			    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/>
              <a:t>Household Adjusted Gross Income   	$ 55,000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/>
              <a:t>HHS Poverty line for Household size 	$ 12,060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i="1" dirty="0" smtClean="0"/>
              <a:t>(Dept of Health and Human Services)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/>
              <a:t>150 % of Poverty Line 			$ 18,090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/>
              <a:t>Household AGI – 150% of the Poverty line  	$ 36,910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/>
              <a:t>10% of AGI above the Poverty Line  	$ 3,718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/>
              <a:t>Eligible for Income Based Repayment  	    </a:t>
            </a:r>
            <a:r>
              <a:rPr lang="en-US" sz="1600" b="1" dirty="0" smtClean="0">
                <a:solidFill>
                  <a:schemeClr val="hlink"/>
                </a:solidFill>
              </a:rPr>
              <a:t>YES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b="1" dirty="0" smtClean="0">
              <a:solidFill>
                <a:schemeClr val="hlink"/>
              </a:solidFill>
            </a:endParaRPr>
          </a:p>
          <a:p>
            <a:pPr>
              <a:buNone/>
            </a:pPr>
            <a:r>
              <a:rPr lang="en-US" sz="1600" b="1" dirty="0" smtClean="0"/>
              <a:t>10% of AGI above the Poverty Line  	$ 3,691</a:t>
            </a:r>
          </a:p>
          <a:p>
            <a:pPr>
              <a:buNone/>
            </a:pPr>
            <a:r>
              <a:rPr lang="en-US" sz="1600" b="1" dirty="0" smtClean="0"/>
              <a:t>Standard Monthly Payment   		$ 1,553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Income Based Monthly Payment  	        	 </a:t>
            </a:r>
            <a:r>
              <a:rPr lang="en-US" sz="1600" b="1" dirty="0" smtClean="0">
                <a:solidFill>
                  <a:schemeClr val="hlink"/>
                </a:solidFill>
              </a:rPr>
              <a:t>$ 308</a:t>
            </a:r>
            <a:r>
              <a:rPr lang="en-US" sz="1600" b="1" dirty="0" smtClean="0"/>
              <a:t>	</a:t>
            </a:r>
          </a:p>
          <a:p>
            <a:pPr>
              <a:buNone/>
            </a:pPr>
            <a:r>
              <a:rPr lang="en-US" sz="1600" b="1" dirty="0" smtClean="0"/>
              <a:t>(3,718 divided by 12 months)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b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Monthly maximum payments (2015) IBR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AGI  - (assumes family size of 1)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$30,000		$160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$40,000		$285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$50,000		$410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$60,000		$535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$70,000		$660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$80,000		$785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$90,000		$910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$100,000		$1,035</a:t>
            </a:r>
          </a:p>
          <a:p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Income Driven Repayment Plans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Positives</a:t>
            </a:r>
          </a:p>
          <a:p>
            <a:pPr lvl="1"/>
            <a:r>
              <a:rPr lang="en-US" dirty="0" smtClean="0"/>
              <a:t>Allows borrower to have reasonable payment tied to income</a:t>
            </a:r>
          </a:p>
          <a:p>
            <a:pPr lvl="1"/>
            <a:r>
              <a:rPr lang="en-US" dirty="0" smtClean="0"/>
              <a:t>Any payment on a loan is better than paying nothing (forbearance)</a:t>
            </a:r>
          </a:p>
          <a:p>
            <a:r>
              <a:rPr lang="en-US" dirty="0" smtClean="0"/>
              <a:t>Pitfall</a:t>
            </a:r>
          </a:p>
          <a:p>
            <a:pPr lvl="1"/>
            <a:r>
              <a:rPr lang="en-US" dirty="0" smtClean="0"/>
              <a:t>Negative Amortization- when required loan payment does not cover accruing interest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Benefits of </a:t>
            </a:r>
            <a:br>
              <a:rPr lang="en-US" sz="3600" dirty="0" smtClean="0"/>
            </a:br>
            <a:r>
              <a:rPr lang="en-US" sz="3600" dirty="0" smtClean="0"/>
              <a:t>	Income Based Repayment Plans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724400"/>
          </a:xfrm>
        </p:spPr>
        <p:txBody>
          <a:bodyPr/>
          <a:lstStyle/>
          <a:p>
            <a:r>
              <a:rPr lang="en-US" sz="2000" b="1" u="sng" dirty="0" smtClean="0"/>
              <a:t>Payment</a:t>
            </a:r>
            <a:r>
              <a:rPr lang="en-US" sz="2000" dirty="0" smtClean="0"/>
              <a:t>: Monthly payment amount less than 10-year Standard repayment plan.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u="sng" dirty="0" smtClean="0"/>
              <a:t>Interest Payment Benefit</a:t>
            </a:r>
            <a:r>
              <a:rPr lang="en-US" sz="2000" dirty="0" smtClean="0"/>
              <a:t>: Government will pay unpaid accrued interest on Subsidized Stafford/Direct loans for up to 3 consecutive years from date begin repayment under IBR.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u="sng" dirty="0" smtClean="0"/>
              <a:t>25-Year Cancellation</a:t>
            </a:r>
            <a:r>
              <a:rPr lang="en-US" sz="2000" dirty="0" smtClean="0"/>
              <a:t>: If repay under </a:t>
            </a:r>
            <a:r>
              <a:rPr lang="en-US" sz="2000" b="1" dirty="0" smtClean="0"/>
              <a:t>IBR</a:t>
            </a:r>
            <a:r>
              <a:rPr lang="en-US" sz="2000" dirty="0" smtClean="0"/>
              <a:t> plan for 25 years and meet certain other requirements, any remaining balance cancelled.</a:t>
            </a:r>
          </a:p>
          <a:p>
            <a:pPr>
              <a:buNone/>
            </a:pPr>
            <a:endParaRPr lang="en-US" sz="2000" b="1" dirty="0" smtClean="0"/>
          </a:p>
          <a:p>
            <a:r>
              <a:rPr lang="en-US" sz="2000" b="1" u="sng" dirty="0" smtClean="0"/>
              <a:t>20-Year Cancellation</a:t>
            </a:r>
            <a:r>
              <a:rPr lang="en-US" sz="2000" dirty="0" smtClean="0"/>
              <a:t>: If repay under </a:t>
            </a:r>
            <a:r>
              <a:rPr lang="en-US" sz="2000" b="1" dirty="0" smtClean="0"/>
              <a:t>Pay As You Earn </a:t>
            </a:r>
            <a:r>
              <a:rPr lang="en-US" sz="2000" dirty="0" smtClean="0"/>
              <a:t>plan for 20 years and meet certain other requirements, any remaining balance is cancelled.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Stafford/Direct Loan Terms </a:t>
            </a:r>
            <a:br>
              <a:rPr lang="en-US" sz="4000" smtClean="0"/>
            </a:br>
            <a:r>
              <a:rPr lang="en-US" sz="3200" smtClean="0"/>
              <a:t>Subsidized and Unsubsidized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44196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Interest rate: 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400" dirty="0"/>
              <a:t>For loans disbursed </a:t>
            </a:r>
            <a:r>
              <a:rPr lang="en-US" sz="2400" i="1" dirty="0"/>
              <a:t>after</a:t>
            </a:r>
            <a:r>
              <a:rPr lang="en-US" sz="2400" dirty="0"/>
              <a:t> </a:t>
            </a:r>
            <a:r>
              <a:rPr lang="en-US" sz="2400" dirty="0" smtClean="0"/>
              <a:t>07/01/2016</a:t>
            </a:r>
            <a:r>
              <a:rPr lang="en-US" sz="2400" dirty="0"/>
              <a:t>: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400" dirty="0"/>
              <a:t>		</a:t>
            </a:r>
            <a:r>
              <a:rPr lang="en-US" sz="2400" b="1" dirty="0">
                <a:solidFill>
                  <a:schemeClr val="hlink"/>
                </a:solidFill>
              </a:rPr>
              <a:t>Fixed at </a:t>
            </a:r>
            <a:r>
              <a:rPr lang="en-US" sz="2400" b="1" dirty="0" smtClean="0">
                <a:solidFill>
                  <a:schemeClr val="hlink"/>
                </a:solidFill>
              </a:rPr>
              <a:t>5.31%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endParaRPr lang="en-US" sz="2400" dirty="0">
              <a:solidFill>
                <a:schemeClr val="hlink"/>
              </a:solidFill>
            </a:endParaRPr>
          </a:p>
          <a:p>
            <a:pPr marL="0" indent="0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400" dirty="0" smtClean="0"/>
              <a:t>For </a:t>
            </a:r>
            <a:r>
              <a:rPr lang="en-US" sz="2400" dirty="0"/>
              <a:t>loans disbursed </a:t>
            </a:r>
            <a:r>
              <a:rPr lang="en-US" sz="2400" i="1" dirty="0"/>
              <a:t>after</a:t>
            </a:r>
            <a:r>
              <a:rPr lang="en-US" sz="2400" dirty="0"/>
              <a:t> </a:t>
            </a:r>
            <a:r>
              <a:rPr lang="en-US" sz="2400" dirty="0" smtClean="0"/>
              <a:t>07/01/2015:</a:t>
            </a:r>
            <a:endParaRPr lang="en-US" sz="2400" dirty="0"/>
          </a:p>
          <a:p>
            <a:pPr marL="457200" lvl="1" indent="0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400" dirty="0"/>
              <a:t>	</a:t>
            </a:r>
            <a:r>
              <a:rPr lang="en-US" sz="2400" b="1" dirty="0">
                <a:solidFill>
                  <a:srgbClr val="FF0000"/>
                </a:solidFill>
              </a:rPr>
              <a:t>Fixed at </a:t>
            </a:r>
            <a:r>
              <a:rPr lang="en-US" sz="2400" b="1" dirty="0" smtClean="0">
                <a:solidFill>
                  <a:srgbClr val="FF0000"/>
                </a:solidFill>
              </a:rPr>
              <a:t>5.84%</a:t>
            </a:r>
            <a:endParaRPr lang="en-US" sz="2400" dirty="0"/>
          </a:p>
          <a:p>
            <a:pPr marL="0" indent="0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400" dirty="0" smtClean="0"/>
              <a:t>For loans disbursed </a:t>
            </a:r>
            <a:r>
              <a:rPr lang="en-US" sz="2400" i="1" dirty="0" smtClean="0"/>
              <a:t>after</a:t>
            </a:r>
            <a:r>
              <a:rPr lang="en-US" sz="2400" dirty="0" smtClean="0"/>
              <a:t> 07/01/2014:</a:t>
            </a:r>
          </a:p>
          <a:p>
            <a:pPr marL="457200" lvl="1" indent="0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Fixed at 6.21%</a:t>
            </a:r>
            <a:endParaRPr lang="en-US" sz="24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400" dirty="0" smtClean="0"/>
              <a:t>For loans disbursed </a:t>
            </a:r>
            <a:r>
              <a:rPr lang="en-US" sz="2400" i="1" dirty="0" smtClean="0"/>
              <a:t>after</a:t>
            </a:r>
            <a:r>
              <a:rPr lang="en-US" sz="2400" dirty="0" smtClean="0"/>
              <a:t> 07/01/2013:</a:t>
            </a:r>
          </a:p>
          <a:p>
            <a:pPr marL="457200" lvl="1" indent="0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Fixed at 5.41%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endParaRPr lang="en-US" sz="2400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schemeClr val="hlink"/>
                </a:solidFill>
              </a:rPr>
              <a:t>   </a:t>
            </a:r>
            <a:endParaRPr lang="en-US" sz="24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endParaRPr lang="en-US" sz="2400" b="1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endParaRPr lang="en-US" sz="2400" b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305800" cy="1143000"/>
          </a:xfrm>
        </p:spPr>
        <p:txBody>
          <a:bodyPr/>
          <a:lstStyle/>
          <a:p>
            <a:r>
              <a:rPr lang="en-US" sz="3600" dirty="0" smtClean="0"/>
              <a:t>   Disadvantages of </a:t>
            </a:r>
            <a:br>
              <a:rPr lang="en-US" sz="3600" dirty="0" smtClean="0"/>
            </a:br>
            <a:r>
              <a:rPr lang="en-US" sz="3600" dirty="0" smtClean="0"/>
              <a:t>	Income Based Repayment Plans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574088" cy="4572000"/>
          </a:xfrm>
        </p:spPr>
        <p:txBody>
          <a:bodyPr/>
          <a:lstStyle/>
          <a:p>
            <a:r>
              <a:rPr lang="en-US" sz="1800" b="1" u="sng" dirty="0" smtClean="0"/>
              <a:t>You Will Pay More Interest</a:t>
            </a:r>
            <a:r>
              <a:rPr lang="en-US" sz="1800" dirty="0" smtClean="0"/>
              <a:t>: Faster you repay loans, less interest you repay. Reduced monthly payment generally extends repayment period creating more interest over life of the loan.</a:t>
            </a:r>
          </a:p>
          <a:p>
            <a:endParaRPr lang="en-US" sz="1800" dirty="0" smtClean="0"/>
          </a:p>
          <a:p>
            <a:pPr marL="342900" lvl="1" indent="-342900">
              <a:buClr>
                <a:schemeClr val="folHlink"/>
              </a:buClr>
              <a:buSzPct val="60000"/>
            </a:pPr>
            <a:r>
              <a:rPr lang="en-US" sz="1800" b="1" u="sng" dirty="0" smtClean="0"/>
              <a:t>Negative Amortization</a:t>
            </a:r>
            <a:r>
              <a:rPr lang="en-US" sz="1800" dirty="0" smtClean="0"/>
              <a:t>: when required loan payment does not cover accruing interest.</a:t>
            </a:r>
          </a:p>
          <a:p>
            <a:pPr marL="342900" lvl="1" indent="-342900">
              <a:buClr>
                <a:schemeClr val="folHlink"/>
              </a:buClr>
              <a:buSzPct val="60000"/>
              <a:buNone/>
            </a:pPr>
            <a:endParaRPr lang="en-US" sz="1800" dirty="0" smtClean="0"/>
          </a:p>
          <a:p>
            <a:r>
              <a:rPr lang="en-US" sz="1800" b="1" u="sng" dirty="0" smtClean="0"/>
              <a:t>Taxable Income</a:t>
            </a:r>
            <a:r>
              <a:rPr lang="en-US" sz="1800" dirty="0" smtClean="0"/>
              <a:t>: Amount cancelled is taxable income.</a:t>
            </a:r>
          </a:p>
          <a:p>
            <a:endParaRPr lang="en-US" sz="1800" dirty="0" smtClean="0"/>
          </a:p>
          <a:p>
            <a:r>
              <a:rPr lang="en-US" sz="1800" b="1" u="sng" dirty="0" smtClean="0"/>
              <a:t>You Must Submit Annual Documentation</a:t>
            </a:r>
            <a:r>
              <a:rPr lang="en-US" sz="1800" dirty="0" smtClean="0"/>
              <a:t>: To set payment amount each year, loan servicer needs updated information about income and family size. </a:t>
            </a:r>
          </a:p>
          <a:p>
            <a:pPr lvl="1"/>
            <a:r>
              <a:rPr lang="en-US" sz="1800" dirty="0" smtClean="0"/>
              <a:t>If not provided, will be required to pay monthly amount under 10-year Standard repayment plan.</a:t>
            </a:r>
          </a:p>
          <a:p>
            <a:pPr lvl="1"/>
            <a:r>
              <a:rPr lang="en-US" sz="1800" dirty="0" smtClean="0"/>
              <a:t>Amount will be based on amount owed when began repaying under IBR or Pay As You Earn.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REPAYE – Pros/Cons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PROS</a:t>
            </a:r>
          </a:p>
          <a:p>
            <a:pPr lvl="1"/>
            <a:r>
              <a:rPr lang="en-US" sz="2400" dirty="0" smtClean="0"/>
              <a:t>Gives borrower an alternative to ICR if not eligible for IBR/PAYE</a:t>
            </a:r>
          </a:p>
          <a:p>
            <a:pPr lvl="1"/>
            <a:r>
              <a:rPr lang="en-US" sz="2400" dirty="0" smtClean="0"/>
              <a:t>Loan Forgiveness after 25 years with graduate debt.</a:t>
            </a:r>
          </a:p>
          <a:p>
            <a:r>
              <a:rPr lang="en-US" sz="2400" dirty="0" smtClean="0"/>
              <a:t>CONS</a:t>
            </a:r>
            <a:endParaRPr lang="en-US" sz="2400" dirty="0"/>
          </a:p>
          <a:p>
            <a:pPr lvl="1"/>
            <a:r>
              <a:rPr lang="en-US" sz="2400" dirty="0"/>
              <a:t>No 10‐year standard “payment cap” (i.e., payment can be higher than what it would be under the 10‐year standard plan)</a:t>
            </a:r>
          </a:p>
          <a:p>
            <a:pPr lvl="1"/>
            <a:r>
              <a:rPr lang="en-US" sz="2400" dirty="0" smtClean="0"/>
              <a:t>Catch-up provisions – tricky to understand</a:t>
            </a:r>
          </a:p>
        </p:txBody>
      </p:sp>
    </p:spTree>
    <p:extLst>
      <p:ext uri="{BB962C8B-B14F-4D97-AF65-F5344CB8AC3E}">
        <p14:creationId xmlns:p14="http://schemas.microsoft.com/office/powerpoint/2010/main" val="28604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Deferments and Forbearances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If you are experiencing difficulties repaying your loans and need to postpone or suspend repayment deferments and forbearances are available.</a:t>
            </a:r>
          </a:p>
        </p:txBody>
      </p:sp>
    </p:spTree>
    <p:extLst>
      <p:ext uri="{BB962C8B-B14F-4D97-AF65-F5344CB8AC3E}">
        <p14:creationId xmlns:p14="http://schemas.microsoft.com/office/powerpoint/2010/main" val="13323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Deferments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2800" dirty="0" smtClean="0"/>
              <a:t>	A deferment is a specified period when a borrower may temporarily suspend loan payments if certain criteria are met.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You must apply for it – contact your servicer</a:t>
            </a:r>
          </a:p>
          <a:p>
            <a:pPr lvl="1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Interest on subsidized loans does not accrue when in a deferment</a:t>
            </a:r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0580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There Are Many Types Of Deferments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sz="2800" dirty="0" smtClean="0"/>
              <a:t>For Federal Stafford and </a:t>
            </a:r>
            <a:r>
              <a:rPr lang="en-US" sz="2800" dirty="0" err="1" smtClean="0"/>
              <a:t>GradPlus</a:t>
            </a:r>
            <a:r>
              <a:rPr lang="en-US" sz="2800" dirty="0" smtClean="0"/>
              <a:t> loans, the following deferments are available:</a:t>
            </a:r>
          </a:p>
          <a:p>
            <a:pPr lvl="1" eaLnBrk="1" hangingPunct="1">
              <a:lnSpc>
                <a:spcPct val="85000"/>
              </a:lnSpc>
              <a:spcAft>
                <a:spcPct val="20000"/>
              </a:spcAft>
            </a:pPr>
            <a:r>
              <a:rPr lang="en-US" sz="2000" dirty="0" smtClean="0"/>
              <a:t>In-School</a:t>
            </a:r>
          </a:p>
          <a:p>
            <a:pPr lvl="1" eaLnBrk="1" hangingPunct="1">
              <a:lnSpc>
                <a:spcPct val="85000"/>
              </a:lnSpc>
              <a:spcAft>
                <a:spcPct val="20000"/>
              </a:spcAft>
            </a:pPr>
            <a:r>
              <a:rPr lang="en-US" sz="2000" dirty="0" smtClean="0"/>
              <a:t>Unemployment</a:t>
            </a:r>
          </a:p>
          <a:p>
            <a:pPr lvl="1" eaLnBrk="1" hangingPunct="1">
              <a:lnSpc>
                <a:spcPct val="85000"/>
              </a:lnSpc>
              <a:spcAft>
                <a:spcPct val="20000"/>
              </a:spcAft>
            </a:pPr>
            <a:r>
              <a:rPr lang="en-US" sz="2000" dirty="0" smtClean="0"/>
              <a:t>Graduate Fellowships</a:t>
            </a:r>
          </a:p>
          <a:p>
            <a:pPr lvl="1" eaLnBrk="1" hangingPunct="1">
              <a:lnSpc>
                <a:spcPct val="85000"/>
              </a:lnSpc>
              <a:spcAft>
                <a:spcPct val="20000"/>
              </a:spcAft>
            </a:pPr>
            <a:r>
              <a:rPr lang="en-US" sz="2000" dirty="0" smtClean="0"/>
              <a:t>Rehabilitation Training</a:t>
            </a:r>
          </a:p>
          <a:p>
            <a:pPr lvl="1" eaLnBrk="1" hangingPunct="1">
              <a:lnSpc>
                <a:spcPct val="85000"/>
              </a:lnSpc>
              <a:spcAft>
                <a:spcPct val="20000"/>
              </a:spcAft>
            </a:pPr>
            <a:r>
              <a:rPr lang="en-US" sz="2000" dirty="0" smtClean="0"/>
              <a:t>Economic Hardship</a:t>
            </a:r>
          </a:p>
          <a:p>
            <a:pPr lvl="1" eaLnBrk="1" hangingPunct="1">
              <a:lnSpc>
                <a:spcPct val="85000"/>
              </a:lnSpc>
              <a:spcAft>
                <a:spcPct val="20000"/>
              </a:spcAft>
            </a:pPr>
            <a:r>
              <a:rPr lang="en-US" sz="2000" dirty="0" smtClean="0"/>
              <a:t>Military Service (vary by type and timing of service)</a:t>
            </a:r>
          </a:p>
          <a:p>
            <a:pPr lvl="1" eaLnBrk="1" hangingPunct="1">
              <a:lnSpc>
                <a:spcPct val="8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sz="2000" dirty="0" smtClean="0"/>
              <a:t>** Deferments also apply to Federal Consolidation Loans</a:t>
            </a:r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955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Is Forbearance?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dirty="0" smtClean="0"/>
              <a:t>Forbearance is an agreement to temporarily suspend or reduce loan payments for a limited period of time.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Tx/>
              <a:buChar char="-"/>
            </a:pPr>
            <a:r>
              <a:rPr lang="en-US" sz="2400" dirty="0" smtClean="0"/>
              <a:t>Helps avoid delinquency and default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Tx/>
              <a:buChar char="-"/>
            </a:pPr>
            <a:r>
              <a:rPr lang="en-US" sz="2400" dirty="0" smtClean="0"/>
              <a:t>Will not adversely affect credit reports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Tx/>
              <a:buChar char="-"/>
            </a:pPr>
            <a:r>
              <a:rPr lang="en-US" sz="2400" dirty="0" smtClean="0"/>
              <a:t>Must be applied for on an annual basis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Tx/>
              <a:buChar char="-"/>
            </a:pPr>
            <a:r>
              <a:rPr lang="en-US" sz="2400" dirty="0" smtClean="0"/>
              <a:t>Carries a 3-year maximum time limit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Tx/>
              <a:buChar char="-"/>
            </a:pPr>
            <a:r>
              <a:rPr lang="en-US" sz="2400" dirty="0" smtClean="0"/>
              <a:t>Loan interest will continue to accrue and must be paid or be capitalized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Temporary Hardship Forbearance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Lenders offer a temporary hardship forbearance.</a:t>
            </a:r>
          </a:p>
          <a:p>
            <a:pPr eaLnBrk="1" hangingPunct="1"/>
            <a:r>
              <a:rPr lang="en-US" smtClean="0"/>
              <a:t>Up to 12 months on your signature.</a:t>
            </a:r>
          </a:p>
          <a:p>
            <a:pPr eaLnBrk="1" hangingPunct="1"/>
            <a:r>
              <a:rPr lang="en-US" smtClean="0"/>
              <a:t>May use to align repayment of your loans</a:t>
            </a:r>
          </a:p>
        </p:txBody>
      </p:sp>
    </p:spTree>
    <p:extLst>
      <p:ext uri="{BB962C8B-B14F-4D97-AF65-F5344CB8AC3E}">
        <p14:creationId xmlns:p14="http://schemas.microsoft.com/office/powerpoint/2010/main" val="32572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Consolidation Can Work To Your Benefit or Not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/>
              <a:t>With Whom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William D. Ford Direct Lending Program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/>
              <a:t>Why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Convenience of one lender/servicer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Lower monthly payments (will result in a larger total payment over time)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b="1" dirty="0" smtClean="0"/>
              <a:t>Fixed </a:t>
            </a:r>
            <a:r>
              <a:rPr lang="en-US" sz="2400" dirty="0" smtClean="0"/>
              <a:t>interest rate based on weighted average of  underlying loans interest rates, rounded to 1/8%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Ability to participate in Public Service Loan Forgiveness Program with Direct Consolidation Loans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961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Consolidation Considerations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z="2400" dirty="0" smtClean="0"/>
              <a:t>Variable vs. fixed interest rate loans</a:t>
            </a:r>
          </a:p>
          <a:p>
            <a:pPr lvl="1" eaLnBrk="1" hangingPunct="1"/>
            <a:r>
              <a:rPr lang="en-US" sz="2400" dirty="0" smtClean="0"/>
              <a:t>Fixed Interest Rate loans rounded to next 1/8%</a:t>
            </a:r>
          </a:p>
          <a:p>
            <a:pPr lvl="1" eaLnBrk="1" hangingPunct="1"/>
            <a:r>
              <a:rPr lang="en-US" sz="2400" dirty="0" smtClean="0"/>
              <a:t>Interest rates no longer capped at 8.25% </a:t>
            </a:r>
            <a:r>
              <a:rPr lang="en-US" sz="2400" i="1" dirty="0" smtClean="0"/>
              <a:t>(July 1, 2013)</a:t>
            </a:r>
          </a:p>
          <a:p>
            <a:pPr lvl="1" eaLnBrk="1" hangingPunct="1"/>
            <a:r>
              <a:rPr lang="en-US" sz="2400" dirty="0" smtClean="0"/>
              <a:t>Not necessary if all of your loans are Federal Direct Loans – loans should already be at one servicer.  </a:t>
            </a:r>
          </a:p>
          <a:p>
            <a:pPr lvl="1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400" dirty="0"/>
              <a:t>Where: </a:t>
            </a:r>
            <a:r>
              <a:rPr lang="en-US" sz="2400" dirty="0">
                <a:hlinkClick r:id="rId3"/>
              </a:rPr>
              <a:t>http://www.studentloans.gov</a:t>
            </a:r>
            <a:r>
              <a:rPr lang="en-US" sz="2400" dirty="0"/>
              <a:t> </a:t>
            </a:r>
          </a:p>
          <a:p>
            <a:pPr lvl="2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000" dirty="0"/>
              <a:t>You will be able to pull your loan information from NSLDS to help you complete your application. </a:t>
            </a:r>
          </a:p>
          <a:p>
            <a:pPr marL="914400" lvl="2" indent="0" eaLnBrk="1" hangingPunct="1">
              <a:lnSpc>
                <a:spcPct val="95000"/>
              </a:lnSpc>
              <a:spcBef>
                <a:spcPct val="0"/>
              </a:spcBef>
              <a:buNone/>
            </a:pPr>
            <a:endParaRPr lang="en-US" sz="2000" dirty="0"/>
          </a:p>
          <a:p>
            <a:pPr lvl="1"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8304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NSLDS – National Student Loan Database System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To find Federal Stafford, Perkins or GradPLUS loan information,  visit </a:t>
            </a:r>
            <a:r>
              <a:rPr lang="en-US" sz="2400" smtClean="0">
                <a:hlinkClick r:id="rId2"/>
              </a:rPr>
              <a:t>www.nslds.ed.gov</a:t>
            </a: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The website will provide information on: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Loan Amounts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Lender Addresses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Loan Periods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Interest Rates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You’ll need your four-digit PIN from the FAFSA to access your records. If you cannot remember your PIN, you can request a reminder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For information on private/alternative loans, please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check your records or visit your lender’s website.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Direct Subsidized and Unsubsidized Loan Terms 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383087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SzPct val="105000"/>
              <a:buFont typeface="Wingdings" pitchFamily="2" charset="2"/>
              <a:buChar char="§"/>
            </a:pPr>
            <a:r>
              <a:rPr lang="en-US" dirty="0" smtClean="0"/>
              <a:t>Grace period:  </a:t>
            </a:r>
            <a:r>
              <a:rPr lang="en-US" b="1" dirty="0" smtClean="0">
                <a:solidFill>
                  <a:schemeClr val="hlink"/>
                </a:solidFill>
              </a:rPr>
              <a:t>6 months</a:t>
            </a:r>
            <a:endParaRPr lang="en-US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dirty="0" smtClean="0"/>
              <a:t>Repayment term:  </a:t>
            </a:r>
            <a:r>
              <a:rPr lang="en-US" b="1" dirty="0" smtClean="0">
                <a:solidFill>
                  <a:schemeClr val="hlink"/>
                </a:solidFill>
              </a:rPr>
              <a:t>10 years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dirty="0" smtClean="0"/>
              <a:t>Lender:</a:t>
            </a:r>
            <a:r>
              <a:rPr lang="en-US" b="1" dirty="0" smtClean="0">
                <a:solidFill>
                  <a:srgbClr val="F5DF71"/>
                </a:solidFill>
              </a:rPr>
              <a:t>  </a:t>
            </a:r>
            <a:r>
              <a:rPr lang="en-US" b="1" dirty="0" smtClean="0">
                <a:solidFill>
                  <a:schemeClr val="hlink"/>
                </a:solidFill>
              </a:rPr>
              <a:t>Department of Education 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dirty="0" smtClean="0"/>
              <a:t>Holder:</a:t>
            </a:r>
            <a:r>
              <a:rPr lang="en-US" b="1" dirty="0" smtClean="0">
                <a:solidFill>
                  <a:schemeClr val="hlink"/>
                </a:solidFill>
              </a:rPr>
              <a:t> Department of Education 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dirty="0" smtClean="0"/>
              <a:t>Maximum amount per academic year:</a:t>
            </a:r>
            <a:r>
              <a:rPr lang="en-US" b="1" dirty="0" smtClean="0">
                <a:solidFill>
                  <a:schemeClr val="hlink"/>
                </a:solidFill>
              </a:rPr>
              <a:t> $20,500.00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Tools available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Your servicer’s website</a:t>
            </a:r>
          </a:p>
          <a:p>
            <a:pPr lvl="1" eaLnBrk="1" hangingPunct="1"/>
            <a:r>
              <a:rPr lang="en-US" dirty="0" smtClean="0"/>
              <a:t>Many offer repayment calculators, budgeting tools and mobile apps to help you mange repayment.</a:t>
            </a:r>
          </a:p>
          <a:p>
            <a:pPr eaLnBrk="1" hangingPunct="1"/>
            <a:r>
              <a:rPr lang="en-US" dirty="0" err="1" smtClean="0"/>
              <a:t>AccessLex</a:t>
            </a:r>
            <a:r>
              <a:rPr lang="en-US" dirty="0" smtClean="0"/>
              <a:t> Institute-”</a:t>
            </a:r>
            <a:r>
              <a:rPr lang="en-US" dirty="0" err="1" smtClean="0"/>
              <a:t>AccessConnex</a:t>
            </a:r>
            <a:r>
              <a:rPr lang="en-US" dirty="0" smtClean="0"/>
              <a:t>” –provides free information if you have questions regarding loan repayment options.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082675"/>
            <a:ext cx="9093200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609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AccessLex</a:t>
            </a:r>
            <a:r>
              <a:rPr lang="en-US" dirty="0" smtClean="0"/>
              <a:t> Repayment Calculator &amp; Budgeting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7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Public Service Loan Forgiveness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/>
              <a:t>To qualify for public service loan forgiveness, a borrower must:</a:t>
            </a:r>
            <a:r>
              <a:rPr lang="en-US" sz="1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Make 120 qualifying monthly payments on an eligible Federal Direct Loan on or after Oct. 1, 2007;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• Be employed in a public service job as defined in the CCRAA during the time he or she makes the qualifying monthly payments;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• Be employed in a public service job as defined in the CCRAA at the time the Secretary of Education forgives the loan; and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• Make qualifying payments under one (or a combination of) the following: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 Income contingent repayment plan;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 Income-based repayment plans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 Standard repayment plan with a 10 year repayment period; or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 One of the other Direct Loan repayment plans under which the borrower paid a monthly amount that is not less than what the borrower would pay under a 10 year repayment plan. 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609600"/>
            <a:ext cx="81819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Public Service Loan Forgiveness Program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Must have loans in a Direct Loan</a:t>
            </a:r>
          </a:p>
          <a:p>
            <a:pPr eaLnBrk="1" hangingPunct="1"/>
            <a:r>
              <a:rPr lang="en-US" sz="2800" dirty="0" smtClean="0"/>
              <a:t>Can consolidate FFELP into Direct for this program</a:t>
            </a:r>
          </a:p>
          <a:p>
            <a:pPr eaLnBrk="1" hangingPunct="1"/>
            <a:r>
              <a:rPr lang="en-US" sz="2800" dirty="0" smtClean="0"/>
              <a:t>Must make 120 qualifying payments while in a qualifying position. (no doubling up)</a:t>
            </a:r>
          </a:p>
          <a:p>
            <a:pPr eaLnBrk="1" hangingPunct="1"/>
            <a:r>
              <a:rPr lang="en-US" sz="2800" dirty="0" smtClean="0"/>
              <a:t>A zero payment counts as a payment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Service Loan Forgiveness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535487"/>
          </a:xfrm>
        </p:spPr>
        <p:txBody>
          <a:bodyPr/>
          <a:lstStyle/>
          <a:p>
            <a:r>
              <a:rPr lang="en-US" dirty="0" smtClean="0"/>
              <a:t>Employer Certification form is available at </a:t>
            </a:r>
            <a:r>
              <a:rPr lang="en-US" dirty="0" err="1" smtClean="0"/>
              <a:t>FedLoan</a:t>
            </a:r>
            <a:r>
              <a:rPr lang="en-US" dirty="0" smtClean="0"/>
              <a:t> Servicing – allows borrower to have eligible employment certified and on file with DOE servicer.</a:t>
            </a:r>
          </a:p>
          <a:p>
            <a:r>
              <a:rPr lang="en-US" dirty="0" smtClean="0"/>
              <a:t>By submitting form, borrower can registers intent to participate in PSLF and loans will be moved to one servicer, </a:t>
            </a:r>
            <a:r>
              <a:rPr lang="en-US" dirty="0" err="1" smtClean="0"/>
              <a:t>FedLoan</a:t>
            </a:r>
            <a:r>
              <a:rPr lang="en-US" dirty="0" smtClean="0"/>
              <a:t> Servicing, that will keep track of eligible payments.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Federal Loan Repayment Etc.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Borrowers can prepay their federal loans with no penalty.</a:t>
            </a:r>
          </a:p>
          <a:p>
            <a:pPr eaLnBrk="1" hangingPunct="1"/>
            <a:r>
              <a:rPr lang="en-US" dirty="0" smtClean="0"/>
              <a:t>Payments with a shorter repayment period save money.  </a:t>
            </a:r>
          </a:p>
          <a:p>
            <a:pPr eaLnBrk="1" hangingPunct="1"/>
            <a:r>
              <a:rPr lang="en-US" dirty="0" smtClean="0"/>
              <a:t>Borrowers can move between the various repayment schedules without penalty.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Private Loan Repayment Options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smtClean="0"/>
              <a:t>Standard, Graduated and Extended.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smtClean="0"/>
              <a:t>Depending on your lender, length or repayment can range from 10 to 25 years.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smtClean="0"/>
              <a:t>Timing of repayment begin date will depend on your lender and terms of your loan.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algn="ctr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2800" i="1" smtClean="0"/>
              <a:t>Check with your lender!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Delinquency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b="1" dirty="0" smtClean="0"/>
              <a:t>Delinquency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smtClean="0"/>
              <a:t>is the failure to make payments when due.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400" dirty="0" smtClean="0"/>
              <a:t>Reflects adversely on your credit report.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Once you are delinquent for 360 days, you go into default.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Contact your lender immediately to explore payment options if you become delinquent.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85800"/>
            <a:ext cx="7793038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Default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mtClean="0"/>
              <a:t>Default </a:t>
            </a:r>
            <a:r>
              <a:rPr lang="en-US" sz="2400" smtClean="0"/>
              <a:t>is the failure to repay educational loans.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800" smtClean="0"/>
              <a:t>Reflects adversely on your credit report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800" smtClean="0"/>
              <a:t>Wages may be garnished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800" smtClean="0"/>
              <a:t>May lose federal and/or state income tax refunds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800" smtClean="0"/>
              <a:t>Suspends future borrowing ability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800" smtClean="0"/>
              <a:t>May lose professional licenses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800" smtClean="0"/>
              <a:t>Must repay the entire loan immediately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2800" smtClean="0"/>
              <a:t>May be referred to a collection agency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en-US" smtClean="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Tips For Success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17713"/>
            <a:ext cx="4154488" cy="41148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1800" smtClean="0">
                <a:solidFill>
                  <a:schemeClr val="hlink"/>
                </a:solidFill>
              </a:rPr>
              <a:t>Be organized!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1800" smtClean="0">
                <a:solidFill>
                  <a:schemeClr val="hlink"/>
                </a:solidFill>
              </a:rPr>
              <a:t>Read and understand all correspondence from lenders and servicers.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1800" smtClean="0">
                <a:solidFill>
                  <a:schemeClr val="hlink"/>
                </a:solidFill>
              </a:rPr>
              <a:t>Save copies of all student loan records, correspondence and                                  payment receipts (paper or electronic).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1800" smtClean="0">
                <a:solidFill>
                  <a:schemeClr val="hlink"/>
                </a:solidFill>
              </a:rPr>
              <a:t>Contact your lender or servicer to request a deferment, apply for a forbearance, or with any questions you may have.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No penalty for pre-payment on Student Loans </a:t>
            </a:r>
          </a:p>
        </p:txBody>
      </p:sp>
      <p:pic>
        <p:nvPicPr>
          <p:cNvPr id="40964" name="Picture 5" descr="57332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3" cstate="print"/>
          <a:srcRect l="10818"/>
          <a:stretch>
            <a:fillRect/>
          </a:stretch>
        </p:blipFill>
        <p:spPr>
          <a:xfrm>
            <a:off x="5145088" y="2533650"/>
            <a:ext cx="3810000" cy="3082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Subsidized Stafford/Direct Loan Terms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Interest is paid by the government while in school, during grace periods and during deferments.</a:t>
            </a:r>
          </a:p>
          <a:p>
            <a:r>
              <a:rPr lang="en-US" smtClean="0"/>
              <a:t>Maximum amount per academic year for graduate students was 8,500.00 for loans first disbursed prior to 07/01/12. </a:t>
            </a:r>
          </a:p>
          <a:p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6000" smtClean="0"/>
              <a:t>Tax &amp; Borrower Benefits</a:t>
            </a:r>
            <a:r>
              <a:rPr lang="en-US" sz="6000" smtClean="0">
                <a:solidFill>
                  <a:schemeClr val="hlink"/>
                </a:solidFill>
              </a:rPr>
              <a:t>!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i="1" dirty="0" smtClean="0"/>
              <a:t>Consult your tax advisor for details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i="1" dirty="0" smtClean="0"/>
              <a:t> 	</a:t>
            </a:r>
            <a:r>
              <a:rPr lang="en-US" sz="1800" dirty="0" smtClean="0"/>
              <a:t>Lifetime Learning Credit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800" dirty="0" smtClean="0"/>
              <a:t>	Student Loan Interest Deduction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800" dirty="0" smtClean="0"/>
              <a:t>	Tuition/Fees Deduction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1800" dirty="0" smtClean="0">
              <a:latin typeface="Arial Black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i="1" dirty="0" smtClean="0"/>
              <a:t>Repayment Incentives for Federal/Private Loans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800" dirty="0" smtClean="0">
                <a:latin typeface="Arial Black" pitchFamily="34" charset="0"/>
              </a:rPr>
              <a:t>	</a:t>
            </a:r>
            <a:r>
              <a:rPr lang="en-US" sz="1800" dirty="0" smtClean="0"/>
              <a:t>Direct Withdrawal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800" dirty="0" smtClean="0"/>
              <a:t>	Co-signer release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1800" dirty="0" smtClean="0"/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800" dirty="0" smtClean="0"/>
              <a:t>Consult your lender for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Contact Information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Eleanor Kelly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Director of Financial Aid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302-477-2272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hlinkClick r:id="rId3"/>
              </a:rPr>
              <a:t>lawfinaidde@mail.widener.edu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Questions now or anytime in the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Unsubsidized Stafford Loan Terms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dirty="0" smtClean="0"/>
              <a:t>Interest accrues from the date of disbursement and is the student’s responsibility.  It can be paid by the student while in school on a quarterly basis or can be capitalized at repayment.  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800" dirty="0" smtClean="0"/>
              <a:t>Capitalization is when the amount of accrued interest is added to the principal of the loan at repayment.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Perkins Loan Terms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smtClean="0"/>
              <a:t>No interest accrues while in school, during grace periods and during deferment.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smtClean="0"/>
              <a:t>Interest rate:  </a:t>
            </a:r>
            <a:r>
              <a:rPr lang="en-US" sz="2400" b="1" smtClean="0">
                <a:solidFill>
                  <a:schemeClr val="hlink"/>
                </a:solidFill>
              </a:rPr>
              <a:t>Fixed 5%</a:t>
            </a:r>
            <a:endParaRPr lang="en-US" sz="24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smtClean="0"/>
              <a:t>Grace period:  </a:t>
            </a:r>
            <a:r>
              <a:rPr lang="en-US" sz="2400" b="1" smtClean="0">
                <a:solidFill>
                  <a:schemeClr val="hlink"/>
                </a:solidFill>
              </a:rPr>
              <a:t>9 months</a:t>
            </a:r>
            <a:endParaRPr lang="en-US" sz="24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smtClean="0"/>
              <a:t>Repayment term:  </a:t>
            </a:r>
            <a:r>
              <a:rPr lang="en-US" sz="2400" b="1" smtClean="0">
                <a:solidFill>
                  <a:schemeClr val="hlink"/>
                </a:solidFill>
              </a:rPr>
              <a:t>10 years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smtClean="0"/>
              <a:t>Lender:</a:t>
            </a:r>
            <a:r>
              <a:rPr lang="en-US" sz="2400" b="1" smtClean="0">
                <a:solidFill>
                  <a:srgbClr val="F5DF71"/>
                </a:solidFill>
              </a:rPr>
              <a:t>  </a:t>
            </a:r>
            <a:r>
              <a:rPr lang="en-US" sz="2400" b="1" smtClean="0">
                <a:solidFill>
                  <a:schemeClr val="hlink"/>
                </a:solidFill>
              </a:rPr>
              <a:t>School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endParaRPr lang="en-US" sz="2400" b="1" smtClean="0">
              <a:solidFill>
                <a:schemeClr val="hlink"/>
              </a:solidFill>
            </a:endParaRPr>
          </a:p>
          <a:p>
            <a:pPr algn="ctr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2000" b="1" smtClean="0">
                <a:solidFill>
                  <a:schemeClr val="hlink"/>
                </a:solidFill>
              </a:rPr>
              <a:t>Widener’s Perkins loans are serviced by </a:t>
            </a:r>
          </a:p>
          <a:p>
            <a:pPr algn="ctr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2000" b="1" smtClean="0">
                <a:solidFill>
                  <a:schemeClr val="hlink"/>
                </a:solidFill>
              </a:rPr>
              <a:t>UAS (University Accounting Services)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endParaRPr lang="en-US" sz="2000" smtClean="0">
              <a:solidFill>
                <a:schemeClr val="hlink"/>
              </a:solidFill>
            </a:endParaRP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Widener Scholars Loan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No interest accrues while in school, during grace periods and during deferment.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Interest rate:  </a:t>
            </a:r>
            <a:r>
              <a:rPr lang="en-US" sz="2400" b="1" dirty="0" smtClean="0">
                <a:solidFill>
                  <a:schemeClr val="hlink"/>
                </a:solidFill>
              </a:rPr>
              <a:t>Fixed 5%</a:t>
            </a:r>
            <a:endParaRPr lang="en-US" sz="24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Grace period:  </a:t>
            </a:r>
            <a:r>
              <a:rPr lang="en-US" sz="2400" b="1" dirty="0" smtClean="0">
                <a:solidFill>
                  <a:schemeClr val="hlink"/>
                </a:solidFill>
              </a:rPr>
              <a:t>6 months</a:t>
            </a:r>
            <a:endParaRPr lang="en-US" sz="24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Repayment term:  </a:t>
            </a:r>
            <a:r>
              <a:rPr lang="en-US" sz="2400" b="1" dirty="0" smtClean="0">
                <a:solidFill>
                  <a:schemeClr val="hlink"/>
                </a:solidFill>
              </a:rPr>
              <a:t>10 years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Lender:</a:t>
            </a:r>
            <a:r>
              <a:rPr lang="en-US" sz="2400" b="1" dirty="0" smtClean="0">
                <a:solidFill>
                  <a:srgbClr val="F5DF71"/>
                </a:solidFill>
              </a:rPr>
              <a:t>  </a:t>
            </a:r>
            <a:r>
              <a:rPr lang="en-US" sz="2400" b="1" dirty="0" smtClean="0">
                <a:solidFill>
                  <a:schemeClr val="hlink"/>
                </a:solidFill>
              </a:rPr>
              <a:t>School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endParaRPr lang="en-US" sz="2400" b="1" dirty="0" smtClean="0">
              <a:solidFill>
                <a:schemeClr val="hlink"/>
              </a:solidFill>
            </a:endParaRPr>
          </a:p>
          <a:p>
            <a:pPr algn="ctr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hlink"/>
                </a:solidFill>
              </a:rPr>
              <a:t>Widener Scholar Loans are serviced by </a:t>
            </a:r>
          </a:p>
          <a:p>
            <a:pPr algn="ctr"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hlink"/>
                </a:solidFill>
              </a:rPr>
              <a:t>UAS (University Accounting Services)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4.1.2"/>
  <p:tag name="PPTVERSION" val="15"/>
  <p:tag name="TPOS" val="2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6539</TotalTime>
  <Words>2719</Words>
  <Application>Microsoft Office PowerPoint</Application>
  <PresentationFormat>On-screen Show (4:3)</PresentationFormat>
  <Paragraphs>468</Paragraphs>
  <Slides>61</Slides>
  <Notes>35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Blends</vt:lpstr>
      <vt:lpstr>Widener University  Delaware Law School </vt:lpstr>
      <vt:lpstr>Purpose of this session </vt:lpstr>
      <vt:lpstr>Types Of Education Debt</vt:lpstr>
      <vt:lpstr>Stafford/Direct Loan Terms  Subsidized and Unsubsidized</vt:lpstr>
      <vt:lpstr>Direct Subsidized and Unsubsidized Loan Terms </vt:lpstr>
      <vt:lpstr>Subsidized Stafford/Direct Loan Terms</vt:lpstr>
      <vt:lpstr> Unsubsidized Stafford Loan Terms</vt:lpstr>
      <vt:lpstr>Perkins Loan Terms</vt:lpstr>
      <vt:lpstr>Widener Scholars Loan</vt:lpstr>
      <vt:lpstr>Federal Graduate Plus Loan</vt:lpstr>
      <vt:lpstr>Federal Graduate Plus Loan</vt:lpstr>
      <vt:lpstr>Federal Direct Graduate Plus Loan</vt:lpstr>
      <vt:lpstr>Private Loan Terms </vt:lpstr>
      <vt:lpstr> Preparing After Graduation</vt:lpstr>
      <vt:lpstr>Who/What is a Servicer?</vt:lpstr>
      <vt:lpstr>Federal Loan Servicers</vt:lpstr>
      <vt:lpstr>Know Your Loan’s Grace Period</vt:lpstr>
      <vt:lpstr>Federal Loan Repayment Options</vt:lpstr>
      <vt:lpstr>Federal Loan Repayment Options </vt:lpstr>
      <vt:lpstr>Federal Loan Repayment Options </vt:lpstr>
      <vt:lpstr>Income Driven Repayment Plans</vt:lpstr>
      <vt:lpstr>Income Contingent</vt:lpstr>
      <vt:lpstr>Income Based Repayment   </vt:lpstr>
      <vt:lpstr>Pay as you Earn</vt:lpstr>
      <vt:lpstr>REPAYE </vt:lpstr>
      <vt:lpstr>Student Loans.gov</vt:lpstr>
      <vt:lpstr>PowerPoint Presentation</vt:lpstr>
      <vt:lpstr>PowerPoint Presentation</vt:lpstr>
      <vt:lpstr>PowerPoint Presentation</vt:lpstr>
      <vt:lpstr>Repayment Examples</vt:lpstr>
      <vt:lpstr>Repayment Examples</vt:lpstr>
      <vt:lpstr>Repayment Examples</vt:lpstr>
      <vt:lpstr>Income Based Repayment Example</vt:lpstr>
      <vt:lpstr>Income Based Repayment Example</vt:lpstr>
      <vt:lpstr>Income Based Repayment Example</vt:lpstr>
      <vt:lpstr>Pay As You Earn Repayment Example</vt:lpstr>
      <vt:lpstr>Monthly maximum payments (2015) IBR</vt:lpstr>
      <vt:lpstr>Income Driven Repayment Plans</vt:lpstr>
      <vt:lpstr>Benefits of   Income Based Repayment Plans</vt:lpstr>
      <vt:lpstr>   Disadvantages of   Income Based Repayment Plans</vt:lpstr>
      <vt:lpstr>REPAYE – Pros/Cons</vt:lpstr>
      <vt:lpstr>Deferments and Forbearances</vt:lpstr>
      <vt:lpstr>Deferments</vt:lpstr>
      <vt:lpstr>There Are Many Types Of Deferments</vt:lpstr>
      <vt:lpstr>What Is Forbearance?</vt:lpstr>
      <vt:lpstr>Temporary Hardship Forbearance</vt:lpstr>
      <vt:lpstr>Consolidation Can Work To Your Benefit or Not</vt:lpstr>
      <vt:lpstr>Consolidation Considerations</vt:lpstr>
      <vt:lpstr>NSLDS – National Student Loan Database System</vt:lpstr>
      <vt:lpstr>Additional Tools available</vt:lpstr>
      <vt:lpstr>PowerPoint Presentation</vt:lpstr>
      <vt:lpstr>Public Service Loan Forgiveness</vt:lpstr>
      <vt:lpstr>Public Service Loan Forgiveness Program</vt:lpstr>
      <vt:lpstr>Public Service Loan Forgiveness</vt:lpstr>
      <vt:lpstr>Federal Loan Repayment Etc.</vt:lpstr>
      <vt:lpstr>Private Loan Repayment Options</vt:lpstr>
      <vt:lpstr>Delinquency</vt:lpstr>
      <vt:lpstr>Default</vt:lpstr>
      <vt:lpstr>Tips For Success</vt:lpstr>
      <vt:lpstr>Tax &amp; Borrower Benefits!</vt:lpstr>
      <vt:lpstr>Contact Information</vt:lpstr>
    </vt:vector>
  </TitlesOfParts>
  <Company>School of 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Widener University School of Law</dc:title>
  <dc:creator>apd0002</dc:creator>
  <cp:lastModifiedBy>Administrator</cp:lastModifiedBy>
  <cp:revision>197</cp:revision>
  <cp:lastPrinted>2017-04-18T17:18:29Z</cp:lastPrinted>
  <dcterms:created xsi:type="dcterms:W3CDTF">2002-04-08T14:18:14Z</dcterms:created>
  <dcterms:modified xsi:type="dcterms:W3CDTF">2017-08-21T15:39:31Z</dcterms:modified>
</cp:coreProperties>
</file>