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4"/>
  </p:sldMasterIdLst>
  <p:notesMasterIdLst>
    <p:notesMasterId r:id="rId30"/>
  </p:notesMasterIdLst>
  <p:handoutMasterIdLst>
    <p:handoutMasterId r:id="rId31"/>
  </p:handoutMasterIdLst>
  <p:sldIdLst>
    <p:sldId id="256" r:id="rId5"/>
    <p:sldId id="321" r:id="rId6"/>
    <p:sldId id="323" r:id="rId7"/>
    <p:sldId id="343" r:id="rId8"/>
    <p:sldId id="353" r:id="rId9"/>
    <p:sldId id="352" r:id="rId10"/>
    <p:sldId id="288" r:id="rId11"/>
    <p:sldId id="265" r:id="rId12"/>
    <p:sldId id="258" r:id="rId13"/>
    <p:sldId id="318" r:id="rId14"/>
    <p:sldId id="325" r:id="rId15"/>
    <p:sldId id="264" r:id="rId16"/>
    <p:sldId id="355" r:id="rId17"/>
    <p:sldId id="307" r:id="rId18"/>
    <p:sldId id="312" r:id="rId19"/>
    <p:sldId id="349" r:id="rId20"/>
    <p:sldId id="346" r:id="rId21"/>
    <p:sldId id="326" r:id="rId22"/>
    <p:sldId id="335" r:id="rId23"/>
    <p:sldId id="354" r:id="rId24"/>
    <p:sldId id="333" r:id="rId25"/>
    <p:sldId id="340" r:id="rId26"/>
    <p:sldId id="336" r:id="rId27"/>
    <p:sldId id="338" r:id="rId28"/>
    <p:sldId id="310" r:id="rId29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94565" autoAdjust="0"/>
  </p:normalViewPr>
  <p:slideViewPr>
    <p:cSldViewPr>
      <p:cViewPr varScale="1">
        <p:scale>
          <a:sx n="106" d="100"/>
          <a:sy n="106" d="100"/>
        </p:scale>
        <p:origin x="169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2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1916" cy="463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3" tIns="46476" rIns="92953" bIns="46476" numCol="1" anchor="t" anchorCtr="0" compatLnSpc="1">
            <a:prstTxWarp prst="textNoShape">
              <a:avLst/>
            </a:prstTxWarp>
          </a:bodyPr>
          <a:lstStyle>
            <a:lvl1pPr defTabSz="93084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9897" y="0"/>
            <a:ext cx="2981916" cy="463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3" tIns="46476" rIns="92953" bIns="46476" numCol="1" anchor="t" anchorCtr="0" compatLnSpc="1">
            <a:prstTxWarp prst="textNoShape">
              <a:avLst/>
            </a:prstTxWarp>
          </a:bodyPr>
          <a:lstStyle>
            <a:lvl1pPr algn="r" defTabSz="93084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2518"/>
            <a:ext cx="2981916" cy="463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3" tIns="46476" rIns="92953" bIns="46476" numCol="1" anchor="b" anchorCtr="0" compatLnSpc="1">
            <a:prstTxWarp prst="textNoShape">
              <a:avLst/>
            </a:prstTxWarp>
          </a:bodyPr>
          <a:lstStyle>
            <a:lvl1pPr defTabSz="93084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9897" y="8832518"/>
            <a:ext cx="2981916" cy="463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3" tIns="46476" rIns="92953" bIns="46476" numCol="1" anchor="b" anchorCtr="0" compatLnSpc="1">
            <a:prstTxWarp prst="textNoShape">
              <a:avLst/>
            </a:prstTxWarp>
          </a:bodyPr>
          <a:lstStyle>
            <a:lvl1pPr algn="r" defTabSz="93084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6323133C-F6D8-4E27-BB72-F90F2CF4F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361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1916" cy="463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3" tIns="46476" rIns="92953" bIns="46476" numCol="1" anchor="t" anchorCtr="0" compatLnSpc="1">
            <a:prstTxWarp prst="textNoShape">
              <a:avLst/>
            </a:prstTxWarp>
          </a:bodyPr>
          <a:lstStyle>
            <a:lvl1pPr defTabSz="93084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8378" y="0"/>
            <a:ext cx="2981916" cy="463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3" tIns="46476" rIns="92953" bIns="46476" numCol="1" anchor="t" anchorCtr="0" compatLnSpc="1">
            <a:prstTxWarp prst="textNoShape">
              <a:avLst/>
            </a:prstTxWarp>
          </a:bodyPr>
          <a:lstStyle>
            <a:lvl1pPr algn="r" defTabSz="93084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0775" y="698500"/>
            <a:ext cx="4645025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486" y="4417039"/>
            <a:ext cx="5504842" cy="4181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3" tIns="46476" rIns="92953" bIns="464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0955"/>
            <a:ext cx="2981916" cy="463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3" tIns="46476" rIns="92953" bIns="46476" numCol="1" anchor="b" anchorCtr="0" compatLnSpc="1">
            <a:prstTxWarp prst="textNoShape">
              <a:avLst/>
            </a:prstTxWarp>
          </a:bodyPr>
          <a:lstStyle>
            <a:lvl1pPr defTabSz="93084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8378" y="8830955"/>
            <a:ext cx="2981916" cy="463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3" tIns="46476" rIns="92953" bIns="46476" numCol="1" anchor="b" anchorCtr="0" compatLnSpc="1">
            <a:prstTxWarp prst="textNoShape">
              <a:avLst/>
            </a:prstTxWarp>
          </a:bodyPr>
          <a:lstStyle>
            <a:lvl1pPr algn="r" defTabSz="93084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0A757061-A9BB-40EC-9600-99C3A9DF4A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4049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B2B7B6-7BDB-4076-B446-1F478AA82C1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513A51-8DFA-45F4-997E-82DFB42255E6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#2</a:t>
            </a:r>
            <a:r>
              <a:rPr lang="en-US" baseline="0" dirty="0" smtClean="0"/>
              <a:t> check with bank to see if they offer a online budget tool, Mint.</a:t>
            </a:r>
          </a:p>
          <a:p>
            <a:pPr eaLnBrk="1" hangingPunct="1"/>
            <a:r>
              <a:rPr lang="en-US" baseline="0" dirty="0" smtClean="0"/>
              <a:t>#4 save copies of your loans records – create a folder in the cloud – save MPN”S, disclosure statements, servicer information</a:t>
            </a:r>
          </a:p>
          <a:p>
            <a:pPr eaLnBrk="1" hangingPunct="1"/>
            <a:r>
              <a:rPr lang="en-US" baseline="0" dirty="0" smtClean="0"/>
              <a:t>#5 good credit is important especially if you are using </a:t>
            </a:r>
            <a:r>
              <a:rPr lang="en-US" baseline="0" dirty="0" err="1" smtClean="0"/>
              <a:t>GradPLUS</a:t>
            </a:r>
            <a:r>
              <a:rPr lang="en-US" baseline="0" dirty="0" smtClean="0"/>
              <a:t> funds – you will need to be approved in the future. (also, some bars require a you submit a credit report as part of your bar application. )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20C961-D2E0-4523-9F3C-20DADC7215E0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Created</a:t>
            </a:r>
            <a:r>
              <a:rPr lang="en-US" baseline="0" dirty="0" smtClean="0"/>
              <a:t> for law students with several years of </a:t>
            </a:r>
            <a:r>
              <a:rPr lang="en-US" baseline="0" dirty="0" err="1" smtClean="0"/>
              <a:t>imput</a:t>
            </a:r>
            <a:r>
              <a:rPr lang="en-US" baseline="0" dirty="0" smtClean="0"/>
              <a:t> from law students.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05482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CB9C8B-6E7B-49C0-BBDE-B984D8708BF7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CB9C8B-6E7B-49C0-BBDE-B984D8708BF7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608138-61F3-4822-B344-F582045D897C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Total monthly</a:t>
            </a:r>
            <a:r>
              <a:rPr lang="en-US" baseline="0" dirty="0" smtClean="0"/>
              <a:t> payment  10year = 1,310; 25 year =775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757061-A9BB-40EC-9600-99C3A9DF4AF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813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B3B46E-852A-4FF4-9DF4-459E66CDC9B4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B85371-FD79-48B2-AD2C-76CAB3D34EC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951B74-C010-47D0-ACDC-793427144E8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06FB39-9D5E-4368-9752-275784588940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06FB39-9D5E-4368-9752-275784588940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4ED8A9-DDA6-401E-A1EB-DBAD25A374E2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9115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115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FCD6B-894F-4622-9FE2-FE932ED8E5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400D43-5E48-4719-B32D-4AD552B813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8692E-6DE5-49CF-B994-6274896088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BFC5D-7E35-4ADC-80B7-E7D4366EDC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21149-2289-4769-B76A-E2920862C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84E18-EA2B-4759-939D-D3B26BF681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82FD9-1C70-4782-95EF-87D3281AC5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A1E7AF-C34D-42E8-B479-8F1B33D17F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0ECDC-397A-4F35-B2BA-C4FE1B1366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D78802-36AD-4443-8F3B-AFB05F042C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4F1FF-C2CD-4965-A430-FF303EC7D4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F94778-4695-4BA3-BBAC-8A55415B8D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F99CB8D1-C55E-4EF8-9155-19A1244DDF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9011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011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011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9012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9012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9012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9012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012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9012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01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entaid.gov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accesslex.org/MAXonline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delawarelaw.widener.edu/dataform" TargetMode="External"/><Relationship Id="rId2" Type="http://schemas.openxmlformats.org/officeDocument/2006/relationships/hyperlink" Target="https://studentaid.gov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tudentloans.gov/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DelawareLawBursar@widener.edu" TargetMode="External"/><Relationship Id="rId2" Type="http://schemas.openxmlformats.org/officeDocument/2006/relationships/hyperlink" Target="mailto:DelawareLawFinAid@widener.edu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nslds.ed.gov/" TargetMode="External"/><Relationship Id="rId2" Type="http://schemas.openxmlformats.org/officeDocument/2006/relationships/hyperlink" Target="http://studentaid.gov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ccessgroup.org/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DelawareLawFinAid@widener.edu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90800" y="1828800"/>
            <a:ext cx="6400800" cy="2209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folHlink"/>
                </a:solidFill>
              </a:rPr>
              <a:t/>
            </a:r>
            <a:br>
              <a:rPr lang="en-US" dirty="0" smtClean="0">
                <a:solidFill>
                  <a:schemeClr val="folHlink"/>
                </a:solidFill>
              </a:rPr>
            </a:br>
            <a:r>
              <a:rPr lang="en-US" sz="3200" dirty="0" smtClean="0">
                <a:solidFill>
                  <a:schemeClr val="folHlink"/>
                </a:solidFill>
              </a:rPr>
              <a:t>Widener University   </a:t>
            </a:r>
            <a:r>
              <a:rPr lang="en-US" dirty="0" smtClean="0">
                <a:solidFill>
                  <a:schemeClr val="folHlink"/>
                </a:solidFill>
              </a:rPr>
              <a:t>Delaware Law School</a:t>
            </a:r>
            <a:br>
              <a:rPr lang="en-US" dirty="0" smtClean="0">
                <a:solidFill>
                  <a:schemeClr val="folHlink"/>
                </a:solidFill>
              </a:rPr>
            </a:br>
            <a:endParaRPr lang="en-US" dirty="0" smtClean="0">
              <a:solidFill>
                <a:schemeClr val="folHlink"/>
              </a:solidFill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sz="4300" dirty="0" smtClean="0">
                <a:latin typeface="Arial Black" pitchFamily="34" charset="0"/>
              </a:rPr>
              <a:t>Eleanor Kelly</a:t>
            </a:r>
            <a:r>
              <a:rPr lang="en-US" dirty="0" smtClean="0">
                <a:latin typeface="Arial Black" pitchFamily="34" charset="0"/>
              </a:rPr>
              <a:t> Director of Financial Aid </a:t>
            </a:r>
          </a:p>
          <a:p>
            <a:pPr eaLnBrk="1" hangingPunct="1"/>
            <a:endParaRPr lang="en-US" sz="3800" dirty="0" smtClean="0"/>
          </a:p>
        </p:txBody>
      </p:sp>
    </p:spTree>
  </p:cSld>
  <p:clrMapOvr>
    <a:masterClrMapping/>
  </p:clrMapOvr>
  <p:transition advTm="45783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Federal Direct Unsubsidized Loan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038600"/>
          </a:xfrm>
        </p:spPr>
        <p:txBody>
          <a:bodyPr/>
          <a:lstStyle/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000" dirty="0" smtClean="0"/>
              <a:t>Maximum Amount:	</a:t>
            </a:r>
            <a:r>
              <a:rPr lang="en-US" sz="2000" b="1" dirty="0" smtClean="0">
                <a:solidFill>
                  <a:schemeClr val="hlink"/>
                </a:solidFill>
              </a:rPr>
              <a:t>$20,500.00 per academic year</a:t>
            </a:r>
            <a:endParaRPr lang="en-US" sz="2000" dirty="0" smtClean="0"/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000" dirty="0" smtClean="0"/>
              <a:t>Interest can be paid by the student while in school, during grace periods and during deferment or accumulated interest can be capitalized upon entering repayment.</a:t>
            </a: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000" dirty="0" smtClean="0"/>
              <a:t>Interest rate:  </a:t>
            </a:r>
            <a:r>
              <a:rPr lang="en-US" sz="2000" b="1" dirty="0" smtClean="0">
                <a:solidFill>
                  <a:schemeClr val="hlink"/>
                </a:solidFill>
              </a:rPr>
              <a:t>4.30% Fixed for Graduate Students</a:t>
            </a:r>
            <a:r>
              <a:rPr lang="en-US" sz="2000" dirty="0" smtClean="0"/>
              <a:t> (first disbursement after July 1, 2020)</a:t>
            </a: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000" dirty="0" smtClean="0"/>
              <a:t>Fees: </a:t>
            </a:r>
            <a:r>
              <a:rPr lang="en-US" sz="2000" b="1" dirty="0" smtClean="0">
                <a:solidFill>
                  <a:schemeClr val="hlink"/>
                </a:solidFill>
              </a:rPr>
              <a:t>1.059% origination fee charged at disbursement</a:t>
            </a: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000" dirty="0" smtClean="0"/>
              <a:t>Grace period:  </a:t>
            </a:r>
            <a:r>
              <a:rPr lang="en-US" sz="2000" b="1" dirty="0" smtClean="0">
                <a:solidFill>
                  <a:schemeClr val="hlink"/>
                </a:solidFill>
              </a:rPr>
              <a:t>6 months</a:t>
            </a:r>
            <a:endParaRPr lang="en-US" sz="2000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000" dirty="0" smtClean="0"/>
              <a:t>Repayment term:  </a:t>
            </a:r>
            <a:r>
              <a:rPr lang="en-US" sz="2000" b="1" dirty="0" smtClean="0">
                <a:solidFill>
                  <a:schemeClr val="hlink"/>
                </a:solidFill>
              </a:rPr>
              <a:t>10 years</a:t>
            </a: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000" dirty="0" smtClean="0"/>
              <a:t>Lender: </a:t>
            </a:r>
            <a:r>
              <a:rPr lang="en-US" sz="2000" b="1" dirty="0" smtClean="0">
                <a:solidFill>
                  <a:schemeClr val="hlink"/>
                </a:solidFill>
              </a:rPr>
              <a:t>William D. Ford Federal Direct Loan Program administered by the Department of Education </a:t>
            </a: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  <a:buFont typeface="Wingdings" pitchFamily="2" charset="2"/>
              <a:buNone/>
            </a:pPr>
            <a:endParaRPr lang="en-US" sz="2000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dirty="0" smtClean="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 advTm="50559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Federal </a:t>
            </a:r>
            <a:r>
              <a:rPr lang="en-US" sz="4000" dirty="0" err="1" smtClean="0"/>
              <a:t>GradPLUS</a:t>
            </a:r>
            <a:r>
              <a:rPr lang="en-US" sz="4000" dirty="0" smtClean="0"/>
              <a:t> Loan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229600" cy="4267200"/>
          </a:xfrm>
        </p:spPr>
        <p:txBody>
          <a:bodyPr/>
          <a:lstStyle/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000" dirty="0"/>
              <a:t>Interest rate:  </a:t>
            </a:r>
            <a:r>
              <a:rPr lang="en-US" sz="2000" b="1" dirty="0" smtClean="0">
                <a:solidFill>
                  <a:schemeClr val="hlink"/>
                </a:solidFill>
              </a:rPr>
              <a:t>5.30% </a:t>
            </a:r>
            <a:r>
              <a:rPr lang="en-US" sz="2000" b="1" dirty="0">
                <a:solidFill>
                  <a:schemeClr val="hlink"/>
                </a:solidFill>
              </a:rPr>
              <a:t>Fixed</a:t>
            </a:r>
            <a:r>
              <a:rPr lang="en-US" sz="2000" dirty="0"/>
              <a:t> (disbursed </a:t>
            </a:r>
            <a:r>
              <a:rPr lang="en-US" sz="2000" dirty="0" smtClean="0"/>
              <a:t>after July </a:t>
            </a:r>
            <a:r>
              <a:rPr lang="en-US" sz="2000" dirty="0"/>
              <a:t>1, </a:t>
            </a:r>
            <a:r>
              <a:rPr lang="en-US" sz="2000" dirty="0" smtClean="0"/>
              <a:t>2020 and prior </a:t>
            </a:r>
            <a:r>
              <a:rPr lang="en-US" sz="2000" dirty="0"/>
              <a:t>to July 1, </a:t>
            </a:r>
            <a:r>
              <a:rPr lang="en-US" sz="2000" dirty="0" smtClean="0"/>
              <a:t>2021)</a:t>
            </a:r>
            <a:endParaRPr lang="en-US" sz="2000" dirty="0"/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000" dirty="0" smtClean="0"/>
              <a:t>Fees: </a:t>
            </a:r>
            <a:r>
              <a:rPr lang="en-US" sz="2000" b="1" dirty="0" smtClean="0">
                <a:solidFill>
                  <a:schemeClr val="hlink"/>
                </a:solidFill>
              </a:rPr>
              <a:t>4.236% </a:t>
            </a:r>
            <a:r>
              <a:rPr lang="en-US" sz="2000" b="1" dirty="0" smtClean="0">
                <a:solidFill>
                  <a:srgbClr val="666699"/>
                </a:solidFill>
              </a:rPr>
              <a:t>origination</a:t>
            </a:r>
            <a:r>
              <a:rPr lang="en-US" sz="2000" b="1" dirty="0" smtClean="0">
                <a:solidFill>
                  <a:schemeClr val="hlink"/>
                </a:solidFill>
              </a:rPr>
              <a:t> fee charged at disbursement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Repayment term:  </a:t>
            </a:r>
            <a:r>
              <a:rPr lang="en-US" sz="2000" b="1" dirty="0" smtClean="0">
                <a:solidFill>
                  <a:srgbClr val="666699"/>
                </a:solidFill>
              </a:rPr>
              <a:t>10 years but options available to extend.</a:t>
            </a:r>
          </a:p>
          <a:p>
            <a:pPr eaLnBrk="1" hangingPunct="1">
              <a:lnSpc>
                <a:spcPct val="80000"/>
              </a:lnSpc>
            </a:pPr>
            <a:endParaRPr lang="en-US" sz="2000" b="1" dirty="0" smtClean="0">
              <a:solidFill>
                <a:srgbClr val="666699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dirty="0"/>
              <a:t>Repayment </a:t>
            </a:r>
            <a:r>
              <a:rPr lang="en-US" sz="2000" dirty="0" smtClean="0"/>
              <a:t>Begins: </a:t>
            </a:r>
            <a:r>
              <a:rPr lang="en-US" sz="2000" b="1" dirty="0" smtClean="0">
                <a:solidFill>
                  <a:srgbClr val="666699"/>
                </a:solidFill>
              </a:rPr>
              <a:t>6 </a:t>
            </a:r>
            <a:r>
              <a:rPr lang="en-US" sz="2000" b="1" dirty="0">
                <a:solidFill>
                  <a:srgbClr val="666699"/>
                </a:solidFill>
              </a:rPr>
              <a:t>month </a:t>
            </a:r>
            <a:r>
              <a:rPr lang="en-US" sz="2000" b="1" dirty="0" smtClean="0">
                <a:solidFill>
                  <a:srgbClr val="666699"/>
                </a:solidFill>
              </a:rPr>
              <a:t>after graduation when a Post Half-time Enrollment Deferment applied.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000" b="1" dirty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Credit Check</a:t>
            </a:r>
            <a:r>
              <a:rPr lang="en-US" sz="2000" dirty="0"/>
              <a:t>:  </a:t>
            </a:r>
            <a:r>
              <a:rPr lang="en-US" sz="2000" b="1" dirty="0">
                <a:solidFill>
                  <a:srgbClr val="666699"/>
                </a:solidFill>
              </a:rPr>
              <a:t>Credit check based 'no adverse credit'; income and credit score will not affect eligibility. </a:t>
            </a:r>
            <a:endParaRPr lang="en-US" sz="2000" b="1" dirty="0" smtClean="0">
              <a:solidFill>
                <a:srgbClr val="666699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000" b="1" dirty="0"/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000" dirty="0" smtClean="0"/>
              <a:t>Award Amount</a:t>
            </a:r>
            <a:r>
              <a:rPr lang="en-US" sz="2000" dirty="0"/>
              <a:t>: </a:t>
            </a:r>
            <a:r>
              <a:rPr lang="en-US" sz="2000" b="1" dirty="0">
                <a:solidFill>
                  <a:srgbClr val="666699"/>
                </a:solidFill>
              </a:rPr>
              <a:t>Can borrow up to difference between cost of attendance and other financial </a:t>
            </a:r>
            <a:r>
              <a:rPr lang="en-US" sz="2000" b="1" dirty="0" smtClean="0">
                <a:solidFill>
                  <a:srgbClr val="666699"/>
                </a:solidFill>
              </a:rPr>
              <a:t>aid.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dirty="0" smtClean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405548"/>
      </p:ext>
    </p:extLst>
  </p:cSld>
  <p:clrMapOvr>
    <a:masterClrMapping/>
  </p:clrMapOvr>
  <p:transition advTm="39013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Private Loan Terms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458200" cy="3886200"/>
          </a:xfrm>
        </p:spPr>
        <p:txBody>
          <a:bodyPr/>
          <a:lstStyle/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400" dirty="0" smtClean="0"/>
              <a:t>Interest rate:  </a:t>
            </a:r>
            <a:r>
              <a:rPr lang="en-US" sz="2400" b="1" dirty="0" smtClean="0">
                <a:solidFill>
                  <a:schemeClr val="hlink"/>
                </a:solidFill>
              </a:rPr>
              <a:t>Varies by program</a:t>
            </a:r>
            <a:endParaRPr lang="en-US" sz="2400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400" dirty="0" smtClean="0"/>
              <a:t>Fees:  </a:t>
            </a:r>
            <a:r>
              <a:rPr lang="en-US" sz="2400" b="1" dirty="0" smtClean="0">
                <a:solidFill>
                  <a:schemeClr val="hlink"/>
                </a:solidFill>
              </a:rPr>
              <a:t>Vary by program</a:t>
            </a:r>
            <a:endParaRPr lang="en-US" sz="2400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400" dirty="0" smtClean="0"/>
              <a:t>Repayment term:  </a:t>
            </a:r>
            <a:r>
              <a:rPr lang="en-US" sz="2400" b="1" dirty="0" smtClean="0">
                <a:solidFill>
                  <a:schemeClr val="hlink"/>
                </a:solidFill>
              </a:rPr>
              <a:t>Options and incentives vary by program</a:t>
            </a: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400" dirty="0" smtClean="0"/>
              <a:t>Check with your lender for your loan’s specific details</a:t>
            </a: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400" dirty="0" smtClean="0"/>
              <a:t>Private Loan cannot be consolidated with Federal loans</a:t>
            </a:r>
          </a:p>
          <a:p>
            <a:pPr marL="0" indent="0" eaLnBrk="1" hangingPunct="1">
              <a:buNone/>
            </a:pPr>
            <a:endParaRPr lang="en-US" sz="2400" dirty="0" smtClean="0"/>
          </a:p>
        </p:txBody>
      </p:sp>
    </p:spTree>
  </p:cSld>
  <p:clrMapOvr>
    <a:masterClrMapping/>
  </p:clrMapOvr>
  <p:transition advTm="16864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Federal Graduate Student Entrance Counseling 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 to </a:t>
            </a:r>
            <a:r>
              <a:rPr lang="en-US" dirty="0" smtClean="0">
                <a:hlinkClick r:id="rId2"/>
              </a:rPr>
              <a:t>https://studentaid.gov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Select “Complete Aid Process”</a:t>
            </a:r>
          </a:p>
          <a:p>
            <a:pPr lvl="2"/>
            <a:r>
              <a:rPr lang="en-US" dirty="0" smtClean="0"/>
              <a:t>“Complete Entrance Counseling”</a:t>
            </a:r>
          </a:p>
          <a:p>
            <a:pPr lvl="3"/>
            <a:r>
              <a:rPr lang="en-US" dirty="0" smtClean="0"/>
              <a:t>You will be prompted to log-in using your FSA User Id and password</a:t>
            </a:r>
          </a:p>
          <a:p>
            <a:pPr lvl="3"/>
            <a:r>
              <a:rPr lang="en-US" dirty="0" smtClean="0"/>
              <a:t>Choose “Graduate/Professional Student”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5760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4000" dirty="0" smtClean="0"/>
              <a:t>Enrollment Status Requirements for JD Students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 smtClean="0"/>
              <a:t>Fall and Spring Semesters	</a:t>
            </a:r>
            <a:endParaRPr lang="en-US" sz="2800" dirty="0"/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Need at least 4 credits in order to receive financial aid (loans).  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Merit aid enrollment requirements are listed in the award letter.</a:t>
            </a:r>
            <a:r>
              <a:rPr lang="en-US" sz="2800" dirty="0" smtClean="0"/>
              <a:t>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dirty="0" smtClean="0"/>
              <a:t>Summer Semester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Need at least 3 credits in order to receive financial aid (loans).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Institutional Merit aid is not applicable to summer classes.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Students must maintain at least half-time status for their loans to stay 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/>
              <a:t>	deferment status.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Please inform the offices outlined in your student handbook of any decision to withdraw or request a leave of absence from your classes.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75000"/>
              </a:spcBef>
              <a:buFont typeface="Wingdings" pitchFamily="2" charset="2"/>
              <a:buNone/>
            </a:pPr>
            <a:endParaRPr lang="en-US" sz="2400" dirty="0" smtClean="0">
              <a:solidFill>
                <a:schemeClr val="bg2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75000"/>
              </a:spcBef>
              <a:buFont typeface="Wingdings" pitchFamily="2" charset="2"/>
              <a:buNone/>
            </a:pPr>
            <a:r>
              <a:rPr lang="en-US" sz="2400" dirty="0" smtClean="0">
                <a:solidFill>
                  <a:schemeClr val="bg2"/>
                </a:solidFill>
              </a:rPr>
              <a:t>1.</a:t>
            </a:r>
            <a:r>
              <a:rPr lang="en-US" sz="2400" dirty="0" smtClean="0">
                <a:solidFill>
                  <a:srgbClr val="006666"/>
                </a:solidFill>
              </a:rPr>
              <a:t>	</a:t>
            </a:r>
            <a:r>
              <a:rPr lang="en-US" sz="2400" b="1" dirty="0" smtClean="0"/>
              <a:t>Identify career &amp; financial goals</a:t>
            </a:r>
          </a:p>
          <a:p>
            <a:pPr eaLnBrk="1" hangingPunct="1">
              <a:lnSpc>
                <a:spcPct val="80000"/>
              </a:lnSpc>
              <a:spcBef>
                <a:spcPct val="75000"/>
              </a:spcBef>
              <a:buFont typeface="Wingdings" pitchFamily="2" charset="2"/>
              <a:buNone/>
            </a:pPr>
            <a:r>
              <a:rPr lang="en-US" sz="2400" dirty="0" smtClean="0">
                <a:solidFill>
                  <a:schemeClr val="bg2"/>
                </a:solidFill>
              </a:rPr>
              <a:t>2.</a:t>
            </a:r>
            <a:r>
              <a:rPr lang="en-US" sz="2400" b="1" dirty="0" smtClean="0">
                <a:solidFill>
                  <a:srgbClr val="FF9933"/>
                </a:solidFill>
              </a:rPr>
              <a:t>	</a:t>
            </a:r>
            <a:r>
              <a:rPr lang="en-US" sz="2400" b="1" dirty="0" smtClean="0"/>
              <a:t>Borrow minimum needed to achieve goals</a:t>
            </a:r>
          </a:p>
          <a:p>
            <a:pPr lvl="1" eaLnBrk="1" hangingPunct="1">
              <a:lnSpc>
                <a:spcPct val="80000"/>
              </a:lnSpc>
              <a:spcBef>
                <a:spcPct val="75000"/>
              </a:spcBef>
              <a:buClr>
                <a:schemeClr val="bg2"/>
              </a:buClr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bg2"/>
                </a:solidFill>
              </a:rPr>
              <a:t>	</a:t>
            </a:r>
            <a:r>
              <a:rPr lang="en-US" sz="2400" dirty="0" smtClean="0">
                <a:solidFill>
                  <a:schemeClr val="hlink"/>
                </a:solidFill>
              </a:rPr>
              <a:t>Make well-informed choices</a:t>
            </a:r>
          </a:p>
          <a:p>
            <a:pPr lvl="1" eaLnBrk="1" hangingPunct="1">
              <a:lnSpc>
                <a:spcPct val="80000"/>
              </a:lnSpc>
              <a:spcBef>
                <a:spcPct val="75000"/>
              </a:spcBef>
              <a:buClr>
                <a:schemeClr val="bg2"/>
              </a:buClr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hlink"/>
                </a:solidFill>
              </a:rPr>
              <a:t>	Develop and follow affordable budget</a:t>
            </a:r>
          </a:p>
          <a:p>
            <a:pPr eaLnBrk="1" hangingPunct="1">
              <a:lnSpc>
                <a:spcPct val="80000"/>
              </a:lnSpc>
              <a:spcBef>
                <a:spcPct val="75000"/>
              </a:spcBef>
              <a:buFont typeface="Wingdings" pitchFamily="2" charset="2"/>
              <a:buNone/>
            </a:pPr>
            <a:r>
              <a:rPr lang="en-US" sz="2400" dirty="0" smtClean="0">
                <a:solidFill>
                  <a:schemeClr val="bg2"/>
                </a:solidFill>
              </a:rPr>
              <a:t>3.</a:t>
            </a:r>
            <a:r>
              <a:rPr lang="en-US" sz="2400" b="1" dirty="0" smtClean="0">
                <a:solidFill>
                  <a:srgbClr val="FF9933"/>
                </a:solidFill>
              </a:rPr>
              <a:t>	</a:t>
            </a:r>
            <a:r>
              <a:rPr lang="en-US" sz="2400" b="1" dirty="0" smtClean="0"/>
              <a:t>Maintain good credit</a:t>
            </a:r>
          </a:p>
          <a:p>
            <a:pPr eaLnBrk="1" hangingPunct="1">
              <a:lnSpc>
                <a:spcPct val="80000"/>
              </a:lnSpc>
              <a:spcBef>
                <a:spcPct val="75000"/>
              </a:spcBef>
              <a:buFont typeface="Wingdings" pitchFamily="2" charset="2"/>
              <a:buNone/>
            </a:pPr>
            <a:r>
              <a:rPr lang="en-US" sz="2400" dirty="0" smtClean="0">
                <a:solidFill>
                  <a:schemeClr val="bg2"/>
                </a:solidFill>
              </a:rPr>
              <a:t>4.</a:t>
            </a:r>
            <a:r>
              <a:rPr lang="en-US" sz="2400" b="1" dirty="0" smtClean="0">
                <a:solidFill>
                  <a:srgbClr val="FF9933"/>
                </a:solidFill>
              </a:rPr>
              <a:t>	</a:t>
            </a:r>
            <a:r>
              <a:rPr lang="en-US" sz="2400" b="1" dirty="0" smtClean="0"/>
              <a:t>Practice good financial habits</a:t>
            </a:r>
          </a:p>
          <a:p>
            <a:pPr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dirty="0" smtClean="0">
              <a:latin typeface="Arial Black" pitchFamily="34" charset="0"/>
            </a:endParaRPr>
          </a:p>
        </p:txBody>
      </p:sp>
      <p:sp>
        <p:nvSpPr>
          <p:cNvPr id="56322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8229600" cy="13716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Strategies for Success	</a:t>
            </a:r>
            <a:br>
              <a:rPr lang="en-US" sz="4000" dirty="0" smtClean="0"/>
            </a:br>
            <a:endParaRPr lang="en-US" sz="4000" dirty="0" smtClean="0"/>
          </a:p>
        </p:txBody>
      </p:sp>
    </p:spTree>
  </p:cSld>
  <p:clrMapOvr>
    <a:masterClrMapping/>
  </p:clrMapOvr>
  <p:transition advTm="8624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z="4000" dirty="0" smtClean="0"/>
          </a:p>
        </p:txBody>
      </p:sp>
      <p:sp>
        <p:nvSpPr>
          <p:cNvPr id="5837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86000"/>
            <a:ext cx="8229600" cy="3886200"/>
          </a:xfrm>
        </p:spPr>
        <p:txBody>
          <a:bodyPr/>
          <a:lstStyle/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  <a:buNone/>
            </a:pPr>
            <a:r>
              <a:rPr lang="en-US" sz="2000" dirty="0" smtClean="0"/>
              <a:t>A </a:t>
            </a:r>
            <a:r>
              <a:rPr lang="en-US" sz="2000" dirty="0"/>
              <a:t>comprehensive personal finance </a:t>
            </a:r>
            <a:r>
              <a:rPr lang="en-US" sz="2000" dirty="0" smtClean="0"/>
              <a:t>education program, </a:t>
            </a:r>
            <a:r>
              <a:rPr lang="en-US" sz="2000" dirty="0"/>
              <a:t>the </a:t>
            </a:r>
            <a:r>
              <a:rPr lang="en-US" sz="2000" dirty="0" smtClean="0"/>
              <a:t>MAX program teaches </a:t>
            </a:r>
            <a:r>
              <a:rPr lang="en-US" sz="2000" dirty="0"/>
              <a:t>personal finance in a way that leverages the skills law school attracts and fosters; </a:t>
            </a:r>
            <a:endParaRPr lang="en-US" sz="2000" dirty="0" smtClean="0"/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  <a:buNone/>
            </a:pPr>
            <a:r>
              <a:rPr lang="en-US" sz="2000" dirty="0" smtClean="0"/>
              <a:t>• </a:t>
            </a:r>
            <a:r>
              <a:rPr lang="en-US" sz="2000" dirty="0"/>
              <a:t>Takes a multi-format approach – including interactive online lessons, webinars, in-person workshops and one-on-one counseling – that lets you define your own path; </a:t>
            </a:r>
            <a:endParaRPr lang="en-US" sz="2000" dirty="0" smtClean="0"/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  <a:buNone/>
            </a:pPr>
            <a:r>
              <a:rPr lang="en-US" sz="2000" dirty="0" smtClean="0"/>
              <a:t>• </a:t>
            </a:r>
            <a:r>
              <a:rPr lang="en-US" sz="2000" dirty="0"/>
              <a:t>Delivers information in quick and easy to understand components to fit into your demanding schedule; and </a:t>
            </a:r>
            <a:endParaRPr lang="en-US" sz="2000" dirty="0" smtClean="0"/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  <a:buNone/>
            </a:pPr>
            <a:r>
              <a:rPr lang="en-US" sz="2000" dirty="0" smtClean="0"/>
              <a:t>• </a:t>
            </a:r>
            <a:r>
              <a:rPr lang="en-US" sz="2000" dirty="0"/>
              <a:t>Offers scholarship incentives to motivate you to stay on task and on </a:t>
            </a:r>
            <a:r>
              <a:rPr lang="en-US" sz="2000" dirty="0" smtClean="0"/>
              <a:t>schedule. </a:t>
            </a: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  <a:buNone/>
            </a:pPr>
            <a:r>
              <a:rPr lang="en-US" sz="2000" dirty="0"/>
              <a:t>To get started, go to </a:t>
            </a:r>
            <a:r>
              <a:rPr lang="en-US" sz="2000" dirty="0">
                <a:hlinkClick r:id="rId3"/>
              </a:rPr>
              <a:t>http://AccessLex.org/MAXonline</a:t>
            </a:r>
            <a:endParaRPr lang="en-US" sz="2000" dirty="0"/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  <a:buNone/>
            </a:pPr>
            <a:endParaRPr lang="en-US" sz="2000" dirty="0" smtClean="0"/>
          </a:p>
        </p:txBody>
      </p:sp>
      <p:pic>
        <p:nvPicPr>
          <p:cNvPr id="1026" name="Picture 2" descr="MAX by AccessLex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21854"/>
            <a:ext cx="5496823" cy="1764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4042350"/>
      </p:ext>
    </p:extLst>
  </p:cSld>
  <p:clrMapOvr>
    <a:masterClrMapping/>
  </p:clrMapOvr>
  <p:transition advTm="36072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you obtain Federal Loans?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648200"/>
          </a:xfrm>
        </p:spPr>
        <p:txBody>
          <a:bodyPr/>
          <a:lstStyle/>
          <a:p>
            <a:r>
              <a:rPr lang="en-US" sz="2400" dirty="0" smtClean="0"/>
              <a:t>Complete the FAFSA each year at </a:t>
            </a:r>
            <a:r>
              <a:rPr lang="en-US" sz="2400" dirty="0" smtClean="0">
                <a:hlinkClick r:id="rId2"/>
              </a:rPr>
              <a:t>https://studentaid.gov</a:t>
            </a:r>
            <a:r>
              <a:rPr lang="en-US" sz="2400" dirty="0" smtClean="0"/>
              <a:t> . FAFSA determines eligibility to borrow and/or be awarded Federal Work Study.</a:t>
            </a:r>
          </a:p>
          <a:p>
            <a:r>
              <a:rPr lang="en-US" sz="2400" dirty="0" smtClean="0"/>
              <a:t>Complete the DLS Data Form online at </a:t>
            </a:r>
            <a:r>
              <a:rPr lang="en-US" sz="2400" dirty="0" smtClean="0">
                <a:hlinkClick r:id="rId3"/>
              </a:rPr>
              <a:t>http://delawarelaw.widener.edu/dataform</a:t>
            </a:r>
            <a:r>
              <a:rPr lang="en-US" sz="2400" dirty="0" smtClean="0"/>
              <a:t> to provide important demographic info and to notify the Financial Aid Office that you want to borrow or not through the Federal Direct Unsubsidized Loan Program</a:t>
            </a:r>
            <a:endParaRPr lang="en-US" sz="2400" dirty="0"/>
          </a:p>
          <a:p>
            <a:r>
              <a:rPr lang="en-US" sz="2400" dirty="0" smtClean="0"/>
              <a:t>If interested, apply for a Graduate PLUS loan at </a:t>
            </a:r>
            <a:r>
              <a:rPr lang="en-US" sz="2400" dirty="0" smtClean="0">
                <a:hlinkClick r:id="rId4"/>
              </a:rPr>
              <a:t>https://studentaid.gov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Complete Graduate Student Entrance Counseling at </a:t>
            </a:r>
            <a:r>
              <a:rPr lang="en-US" sz="2400" dirty="0" smtClean="0">
                <a:hlinkClick r:id="rId2"/>
              </a:rPr>
              <a:t>https://studentaid.gov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2311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489"/>
    </mc:Choice>
    <mc:Fallback xmlns="">
      <p:transition spd="slow" advTm="16489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Origination and Disbursement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School certifies the loan at the student’s request. </a:t>
            </a:r>
          </a:p>
          <a:p>
            <a:r>
              <a:rPr lang="en-US" sz="2800" dirty="0" smtClean="0"/>
              <a:t>Department of Ed approves the certification.</a:t>
            </a:r>
          </a:p>
          <a:p>
            <a:r>
              <a:rPr lang="en-US" sz="2800" dirty="0" smtClean="0"/>
              <a:t>School posts the loan funds to your school account and notifies DOE</a:t>
            </a:r>
          </a:p>
          <a:p>
            <a:r>
              <a:rPr lang="en-US" sz="2800" dirty="0" smtClean="0"/>
              <a:t>DOE approves the disbursement and releases loan funds to School. $$$</a:t>
            </a:r>
          </a:p>
          <a:p>
            <a:r>
              <a:rPr lang="en-US" sz="2800" dirty="0" smtClean="0"/>
              <a:t>Tuition balance is paid from disbursement.</a:t>
            </a:r>
          </a:p>
          <a:p>
            <a:r>
              <a:rPr lang="en-US" sz="2800" dirty="0" smtClean="0"/>
              <a:t>Excess loan funds are refunded to student.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557"/>
    </mc:Choice>
    <mc:Fallback xmlns="">
      <p:transition spd="slow" advTm="33557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Refunds?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27432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Direct Deposit is available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Sign up at </a:t>
            </a:r>
            <a:r>
              <a:rPr lang="en-US" dirty="0" err="1" smtClean="0"/>
              <a:t>MyWidener</a:t>
            </a:r>
            <a:endParaRPr lang="en-US" dirty="0" smtClean="0"/>
          </a:p>
          <a:p>
            <a:pPr lvl="2">
              <a:buFont typeface="Wingdings" pitchFamily="2" charset="2"/>
              <a:buChar char="Ø"/>
            </a:pPr>
            <a:r>
              <a:rPr lang="en-US" dirty="0" smtClean="0"/>
              <a:t>Search “refund or direct deposit”</a:t>
            </a:r>
          </a:p>
          <a:p>
            <a:pPr lvl="3">
              <a:buFont typeface="Wingdings" pitchFamily="2" charset="2"/>
              <a:buChar char="Ø"/>
            </a:pPr>
            <a:r>
              <a:rPr lang="en-US" dirty="0" smtClean="0"/>
              <a:t>Select: Bank Info for Refund</a:t>
            </a:r>
          </a:p>
          <a:p>
            <a:pPr lvl="4">
              <a:buFont typeface="Wingdings" pitchFamily="2" charset="2"/>
              <a:buChar char="Ø"/>
            </a:pPr>
            <a:r>
              <a:rPr lang="en-US" dirty="0" smtClean="0"/>
              <a:t>You will be prompted to login</a:t>
            </a:r>
          </a:p>
          <a:p>
            <a:pPr lvl="5">
              <a:buFont typeface="Wingdings" pitchFamily="2" charset="2"/>
              <a:buChar char="Ø"/>
            </a:pPr>
            <a:r>
              <a:rPr lang="en-US" dirty="0" smtClean="0"/>
              <a:t>Log in your Bank Information</a:t>
            </a:r>
          </a:p>
          <a:p>
            <a:pPr lvl="5">
              <a:buNone/>
            </a:pP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685800" y="4953000"/>
            <a:ext cx="716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OR</a:t>
            </a:r>
          </a:p>
          <a:p>
            <a:r>
              <a:rPr lang="en-US" sz="2400" dirty="0" smtClean="0"/>
              <a:t> a Paper Check will be sent to your home address</a:t>
            </a:r>
            <a:endParaRPr lang="en-US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305"/>
    </mc:Choice>
    <mc:Fallback xmlns="">
      <p:transition spd="slow" advTm="11305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219200"/>
            <a:ext cx="7772400" cy="1143000"/>
          </a:xfrm>
        </p:spPr>
        <p:txBody>
          <a:bodyPr/>
          <a:lstStyle/>
          <a:p>
            <a:pPr eaLnBrk="1" hangingPunct="1"/>
            <a:r>
              <a:rPr lang="en-US" sz="4600" dirty="0" smtClean="0">
                <a:solidFill>
                  <a:schemeClr val="folHlink"/>
                </a:solidFill>
              </a:rPr>
              <a:t/>
            </a:r>
            <a:br>
              <a:rPr lang="en-US" sz="4600" dirty="0" smtClean="0">
                <a:solidFill>
                  <a:schemeClr val="folHlink"/>
                </a:solidFill>
              </a:rPr>
            </a:br>
            <a:r>
              <a:rPr lang="en-US" sz="4600" dirty="0" smtClean="0">
                <a:solidFill>
                  <a:schemeClr val="folHlink"/>
                </a:solidFill>
              </a:rPr>
              <a:t/>
            </a:r>
            <a:br>
              <a:rPr lang="en-US" sz="4600" dirty="0" smtClean="0">
                <a:solidFill>
                  <a:schemeClr val="folHlink"/>
                </a:solidFill>
              </a:rPr>
            </a:br>
            <a:r>
              <a:rPr lang="en-US" sz="4600" dirty="0" smtClean="0">
                <a:solidFill>
                  <a:schemeClr val="folHlink"/>
                </a:solidFill>
              </a:rPr>
              <a:t/>
            </a:r>
            <a:br>
              <a:rPr lang="en-US" sz="4600" dirty="0" smtClean="0">
                <a:solidFill>
                  <a:schemeClr val="folHlink"/>
                </a:solidFill>
              </a:rPr>
            </a:br>
            <a:r>
              <a:rPr lang="en-US" sz="4600" dirty="0" smtClean="0">
                <a:solidFill>
                  <a:schemeClr val="folHlink"/>
                </a:solidFill>
              </a:rPr>
              <a:t>		  Orientation Session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sz="3800" dirty="0" smtClean="0">
                <a:latin typeface="Arial Black" pitchFamily="34" charset="0"/>
              </a:rPr>
              <a:t>Financing Your Legal Education</a:t>
            </a:r>
            <a:endParaRPr lang="en-US" dirty="0" smtClean="0"/>
          </a:p>
        </p:txBody>
      </p:sp>
    </p:spTree>
  </p:cSld>
  <p:clrMapOvr>
    <a:masterClrMapping/>
  </p:clrMapOvr>
  <p:transition advTm="639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You were unsure of what your cost/needs would be when you applied for loans?</a:t>
            </a:r>
          </a:p>
          <a:p>
            <a:pPr marL="0" indent="0">
              <a:buNone/>
            </a:pPr>
            <a:r>
              <a:rPr lang="en-US" dirty="0" smtClean="0"/>
              <a:t>Now that you have established your budget and know what your needs are, what are your options?</a:t>
            </a:r>
          </a:p>
        </p:txBody>
      </p:sp>
    </p:spTree>
    <p:extLst>
      <p:ext uri="{BB962C8B-B14F-4D97-AF65-F5344CB8AC3E}">
        <p14:creationId xmlns:p14="http://schemas.microsoft.com/office/powerpoint/2010/main" val="338284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/>
          <a:lstStyle/>
          <a:p>
            <a:r>
              <a:rPr lang="en-US" sz="3600" dirty="0" smtClean="0"/>
              <a:t>Cancelling or Reducing Loan Amounts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r>
              <a:rPr lang="en-US" sz="2800" dirty="0" smtClean="0"/>
              <a:t>Prior to disbursement/refund – send a email from your Widener email address to </a:t>
            </a:r>
            <a:r>
              <a:rPr lang="en-US" sz="2800" dirty="0" smtClean="0">
                <a:hlinkClick r:id="rId2"/>
              </a:rPr>
              <a:t>DelawareLawFinAid@widener.edu</a:t>
            </a:r>
            <a:r>
              <a:rPr lang="en-US" sz="2800" dirty="0" smtClean="0"/>
              <a:t> or print your online award letter, circle reduce or reject and send it to </a:t>
            </a:r>
            <a:r>
              <a:rPr lang="en-US" sz="2800" dirty="0" smtClean="0">
                <a:hlinkClick r:id="rId2"/>
              </a:rPr>
              <a:t>DelawareLawFinAid@widener.edu</a:t>
            </a:r>
            <a:endParaRPr lang="en-US" sz="2800" dirty="0" smtClean="0"/>
          </a:p>
          <a:p>
            <a:r>
              <a:rPr lang="en-US" sz="2800" dirty="0" smtClean="0"/>
              <a:t>After receiving refund – make a payment to your online account using an E-check (do not use a debit or credit card) </a:t>
            </a:r>
            <a:r>
              <a:rPr lang="en-US" sz="2800" dirty="0"/>
              <a:t>and </a:t>
            </a:r>
            <a:r>
              <a:rPr lang="en-US" sz="2800" dirty="0" smtClean="0"/>
              <a:t>send the Return Funds Request form to </a:t>
            </a:r>
            <a:r>
              <a:rPr lang="en-US" sz="2800" dirty="0" smtClean="0">
                <a:hlinkClick r:id="rId3"/>
              </a:rPr>
              <a:t>DelawareLawBursar@widener.edu</a:t>
            </a:r>
            <a:r>
              <a:rPr lang="en-US" sz="2800" dirty="0" smtClean="0"/>
              <a:t>  alternatively, send a paper check with the form. 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63459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553"/>
    </mc:Choice>
    <mc:Fallback xmlns="">
      <p:transition spd="slow" advTm="73553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http://studentaid.gov</a:t>
            </a:r>
            <a:r>
              <a:rPr lang="en-US" dirty="0" smtClean="0"/>
              <a:t> – Repayment Estimator, sign MPN’s, apply for </a:t>
            </a:r>
            <a:r>
              <a:rPr lang="en-US" dirty="0" err="1" smtClean="0"/>
              <a:t>GradPLUS</a:t>
            </a:r>
            <a:r>
              <a:rPr lang="en-US" dirty="0" smtClean="0"/>
              <a:t>, identify servicer</a:t>
            </a:r>
          </a:p>
          <a:p>
            <a:r>
              <a:rPr lang="en-US" dirty="0" smtClean="0">
                <a:hlinkClick r:id="rId3"/>
              </a:rPr>
              <a:t>http://nslds.ed.gov</a:t>
            </a:r>
            <a:r>
              <a:rPr lang="en-US" dirty="0" smtClean="0"/>
              <a:t> – Access the Department of Education’s Loan Database</a:t>
            </a:r>
          </a:p>
          <a:p>
            <a:r>
              <a:rPr lang="en-US" dirty="0" smtClean="0">
                <a:hlinkClick r:id="rId4"/>
              </a:rPr>
              <a:t>http://accesslex.org</a:t>
            </a:r>
            <a:r>
              <a:rPr lang="en-US" dirty="0" smtClean="0"/>
              <a:t> – provides budget tools, loan repayment calculators </a:t>
            </a:r>
          </a:p>
        </p:txBody>
      </p:sp>
    </p:spTree>
    <p:extLst>
      <p:ext uri="{BB962C8B-B14F-4D97-AF65-F5344CB8AC3E}">
        <p14:creationId xmlns:p14="http://schemas.microsoft.com/office/powerpoint/2010/main" val="553169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536"/>
    </mc:Choice>
    <mc:Fallback xmlns="">
      <p:transition spd="slow" advTm="45536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407860"/>
              </p:ext>
            </p:extLst>
          </p:nvPr>
        </p:nvGraphicFramePr>
        <p:xfrm>
          <a:off x="533401" y="609597"/>
          <a:ext cx="8153398" cy="5029202"/>
        </p:xfrm>
        <a:graphic>
          <a:graphicData uri="http://schemas.openxmlformats.org/drawingml/2006/table">
            <a:tbl>
              <a:tblPr/>
              <a:tblGrid>
                <a:gridCol w="15491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4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91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5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60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97430"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Federal Direct Student Loans </a:t>
                      </a:r>
                      <a:r>
                        <a:rPr lang="en-US" sz="1600" b="1" dirty="0" smtClean="0"/>
                        <a:t>2020-2021 </a:t>
                      </a:r>
                      <a:r>
                        <a:rPr lang="en-US" sz="1600" b="1" dirty="0"/>
                        <a:t>Interest Rates</a:t>
                      </a:r>
                      <a:br>
                        <a:rPr lang="en-US" sz="1600" b="1" dirty="0"/>
                      </a:br>
                      <a:r>
                        <a:rPr lang="en-US" sz="1600" b="1" dirty="0"/>
                        <a:t>Effective for Loans First Disbursed on or after July 1, </a:t>
                      </a:r>
                      <a:r>
                        <a:rPr lang="en-US" sz="1600" b="1" dirty="0" smtClean="0"/>
                        <a:t>2020 </a:t>
                      </a:r>
                      <a:r>
                        <a:rPr lang="en-US" sz="1600" b="1" dirty="0"/>
                        <a:t>and </a:t>
                      </a:r>
                      <a:br>
                        <a:rPr lang="en-US" sz="1600" b="1" dirty="0"/>
                      </a:br>
                      <a:r>
                        <a:rPr lang="en-US" sz="1600" b="1" dirty="0"/>
                        <a:t>prior to July 1, </a:t>
                      </a:r>
                      <a:r>
                        <a:rPr lang="en-US" sz="1600" b="1" dirty="0" smtClean="0"/>
                        <a:t>2021</a:t>
                      </a:r>
                      <a:endParaRPr lang="en-US" sz="16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486"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Loan Type</a:t>
                      </a:r>
                      <a:endParaRPr lang="en-US" sz="18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Borrower Type</a:t>
                      </a:r>
                      <a:endParaRPr lang="en-US" sz="18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/>
                        <a:t>Index </a:t>
                      </a:r>
                      <a:endParaRPr lang="en-US" sz="12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Add-On</a:t>
                      </a:r>
                      <a:endParaRPr lang="en-US" sz="18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Fixed Interest Rate </a:t>
                      </a:r>
                      <a:endParaRPr lang="en-US" sz="18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84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10-Year Treasury Note</a:t>
                      </a:r>
                      <a:endParaRPr lang="en-US" sz="18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794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Direct Unsubsidized Loans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Graduate/Professional Students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.700%</a:t>
                      </a:r>
                      <a:endParaRPr lang="en-US" sz="18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3.60%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4.30%</a:t>
                      </a:r>
                      <a:endParaRPr lang="en-US" sz="18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15886"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Direct PLUS </a:t>
                      </a:r>
                      <a:br>
                        <a:rPr lang="en-US" sz="1800"/>
                      </a:br>
                      <a:r>
                        <a:rPr lang="en-US" sz="1800"/>
                        <a:t>Loans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Parents of Dependent Undergraduate Students and Graduate/Professional Students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.700%</a:t>
                      </a:r>
                      <a:endParaRPr lang="en-US" sz="18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4.60%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5.30%</a:t>
                      </a:r>
                      <a:endParaRPr lang="en-US" sz="18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Enrollment Services Office</a:t>
            </a:r>
            <a:br>
              <a:rPr lang="en-US" sz="4000" dirty="0"/>
            </a:br>
            <a:r>
              <a:rPr lang="en-US" sz="4000" dirty="0"/>
              <a:t>Financial Aid &amp; </a:t>
            </a:r>
            <a:r>
              <a:rPr lang="en-US" sz="4000" dirty="0" smtClean="0"/>
              <a:t>Bursar - Summer</a:t>
            </a:r>
          </a:p>
        </p:txBody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800600"/>
          </a:xfrm>
        </p:spPr>
        <p:txBody>
          <a:bodyPr/>
          <a:lstStyle/>
          <a:p>
            <a:r>
              <a:rPr lang="en-US" dirty="0" smtClean="0">
                <a:solidFill>
                  <a:schemeClr val="hlink"/>
                </a:solidFill>
              </a:rPr>
              <a:t>Law Building</a:t>
            </a:r>
          </a:p>
          <a:p>
            <a:r>
              <a:rPr lang="en-US" dirty="0" smtClean="0">
                <a:solidFill>
                  <a:schemeClr val="hlink"/>
                </a:solidFill>
              </a:rPr>
              <a:t>Room 101</a:t>
            </a:r>
          </a:p>
          <a:p>
            <a:r>
              <a:rPr lang="en-US" dirty="0" smtClean="0">
                <a:solidFill>
                  <a:schemeClr val="hlink"/>
                </a:solidFill>
              </a:rPr>
              <a:t>Monday – Thursday  8:30  - 5:00</a:t>
            </a:r>
          </a:p>
          <a:p>
            <a:r>
              <a:rPr lang="en-US" dirty="0" smtClean="0">
                <a:solidFill>
                  <a:schemeClr val="hlink"/>
                </a:solidFill>
              </a:rPr>
              <a:t>Phone (302) 477–2272</a:t>
            </a:r>
          </a:p>
          <a:p>
            <a:r>
              <a:rPr lang="en-US" dirty="0" smtClean="0">
                <a:solidFill>
                  <a:schemeClr val="hlink"/>
                </a:solidFill>
              </a:rPr>
              <a:t>Fax (302) 477-2034</a:t>
            </a:r>
          </a:p>
          <a:p>
            <a:r>
              <a:rPr lang="en-US" dirty="0" smtClean="0">
                <a:solidFill>
                  <a:schemeClr val="hlink"/>
                </a:solidFill>
              </a:rPr>
              <a:t>DelawareLawFinAid@widener.edu</a:t>
            </a:r>
          </a:p>
        </p:txBody>
      </p:sp>
    </p:spTree>
    <p:extLst>
      <p:ext uri="{BB962C8B-B14F-4D97-AF65-F5344CB8AC3E}">
        <p14:creationId xmlns:p14="http://schemas.microsoft.com/office/powerpoint/2010/main" val="2761201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533400"/>
            <a:ext cx="8229600" cy="13716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Enrollment Services Office</a:t>
            </a:r>
            <a:br>
              <a:rPr lang="en-US" sz="4000" dirty="0" smtClean="0"/>
            </a:br>
            <a:r>
              <a:rPr lang="en-US" sz="4000" dirty="0" smtClean="0"/>
              <a:t>Financial Aid &amp; Bursar</a:t>
            </a:r>
          </a:p>
        </p:txBody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800600"/>
          </a:xfrm>
        </p:spPr>
        <p:txBody>
          <a:bodyPr/>
          <a:lstStyle/>
          <a:p>
            <a:r>
              <a:rPr lang="en-US" dirty="0" smtClean="0">
                <a:solidFill>
                  <a:schemeClr val="hlink"/>
                </a:solidFill>
              </a:rPr>
              <a:t>Phone (302) 477–2272</a:t>
            </a:r>
          </a:p>
          <a:p>
            <a:r>
              <a:rPr lang="en-US" dirty="0" smtClean="0">
                <a:solidFill>
                  <a:schemeClr val="hlink"/>
                </a:solidFill>
              </a:rPr>
              <a:t>Fax (302) 477-2034</a:t>
            </a:r>
          </a:p>
          <a:p>
            <a:r>
              <a:rPr lang="en-US" dirty="0" smtClean="0">
                <a:solidFill>
                  <a:schemeClr val="hlink"/>
                </a:solidFill>
                <a:hlinkClick r:id="rId3"/>
              </a:rPr>
              <a:t>DelawareLawFinAid@widener.edu</a:t>
            </a:r>
            <a:endParaRPr lang="en-US" dirty="0" smtClean="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 advTm="17963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Agenda	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Financial Aid Overview</a:t>
            </a:r>
          </a:p>
          <a:p>
            <a:pPr eaLnBrk="1" hangingPunct="1"/>
            <a:r>
              <a:rPr lang="en-US" dirty="0" smtClean="0"/>
              <a:t>How does it all work?</a:t>
            </a:r>
          </a:p>
          <a:p>
            <a:pPr eaLnBrk="1" hangingPunct="1"/>
            <a:r>
              <a:rPr lang="en-US" dirty="0"/>
              <a:t>Resources Available</a:t>
            </a:r>
          </a:p>
          <a:p>
            <a:pPr marL="0" indent="0"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0"/>
    </mc:Choice>
    <mc:Fallback xmlns="">
      <p:transition spd="slow" advTm="8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Why is this session important?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 smtClean="0"/>
              <a:t>Average Loan Debt for the Class of May 2019: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 smtClean="0"/>
              <a:t>			</a:t>
            </a:r>
            <a:r>
              <a:rPr lang="en-US" dirty="0" smtClean="0"/>
              <a:t>$126,350.00 </a:t>
            </a:r>
            <a:r>
              <a:rPr lang="en-US" sz="1800" dirty="0" smtClean="0"/>
              <a:t>(of those who borrowed)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/>
              <a:t>Average Direct Unsubsidized Loan: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sz="2400" dirty="0" smtClean="0"/>
              <a:t>			$65,079 (average interest 6.6%)				</a:t>
            </a:r>
            <a:r>
              <a:rPr lang="en-US" sz="2000" dirty="0" smtClean="0"/>
              <a:t>Standard 10 year repayment plan – $742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/>
              <a:t>			Extended fixed repayment plan – $444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/>
              <a:t>			(25 year)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/>
              <a:t>Average </a:t>
            </a:r>
            <a:r>
              <a:rPr lang="en-US" sz="2400" dirty="0" err="1" smtClean="0"/>
              <a:t>GradPLUS</a:t>
            </a:r>
            <a:r>
              <a:rPr lang="en-US" sz="2400" dirty="0" smtClean="0"/>
              <a:t> Loan: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/>
              <a:t>			$73,485</a:t>
            </a:r>
            <a:r>
              <a:rPr lang="en-US" dirty="0" smtClean="0"/>
              <a:t> (</a:t>
            </a:r>
            <a:r>
              <a:rPr lang="en-US" sz="2000" dirty="0" smtClean="0"/>
              <a:t>average interest 7.6%)</a:t>
            </a:r>
            <a:r>
              <a:rPr lang="en-US" dirty="0" smtClean="0"/>
              <a:t>				</a:t>
            </a:r>
            <a:r>
              <a:rPr lang="en-US" sz="2000" dirty="0" smtClean="0"/>
              <a:t>Standard 10 year repayment plan – $876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/>
              <a:t>			Extended fixed repayment plan – $548				(25 year)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121066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to pay for Law School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Institutional – Merit Based Scholarships</a:t>
            </a:r>
          </a:p>
          <a:p>
            <a:r>
              <a:rPr lang="en-US" dirty="0" smtClean="0"/>
              <a:t>Federal Government – Federal Direct Loan Program</a:t>
            </a:r>
          </a:p>
          <a:p>
            <a:r>
              <a:rPr lang="en-US" dirty="0" smtClean="0"/>
              <a:t>Private Banks – Educational Loans</a:t>
            </a:r>
          </a:p>
          <a:p>
            <a:r>
              <a:rPr lang="en-US" dirty="0" smtClean="0"/>
              <a:t>Your Personal Resources – savings, income from work, investments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189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765"/>
    </mc:Choice>
    <mc:Fallback xmlns="">
      <p:transition spd="slow" advTm="34765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0" y="457200"/>
            <a:ext cx="8077200" cy="914400"/>
          </a:xfrm>
        </p:spPr>
        <p:txBody>
          <a:bodyPr/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 of Attendance </a:t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First Year Regular Division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9544480"/>
              </p:ext>
            </p:extLst>
          </p:nvPr>
        </p:nvGraphicFramePr>
        <p:xfrm>
          <a:off x="381000" y="1371603"/>
          <a:ext cx="8305799" cy="4876796"/>
        </p:xfrm>
        <a:graphic>
          <a:graphicData uri="http://schemas.openxmlformats.org/drawingml/2006/table">
            <a:tbl>
              <a:tblPr/>
              <a:tblGrid>
                <a:gridCol w="3358771">
                  <a:extLst>
                    <a:ext uri="{9D8B030D-6E8A-4147-A177-3AD203B41FA5}">
                      <a16:colId xmlns:a16="http://schemas.microsoft.com/office/drawing/2014/main" val="4135427420"/>
                    </a:ext>
                  </a:extLst>
                </a:gridCol>
                <a:gridCol w="2473514">
                  <a:extLst>
                    <a:ext uri="{9D8B030D-6E8A-4147-A177-3AD203B41FA5}">
                      <a16:colId xmlns:a16="http://schemas.microsoft.com/office/drawing/2014/main" val="1362865830"/>
                    </a:ext>
                  </a:extLst>
                </a:gridCol>
                <a:gridCol w="2473514">
                  <a:extLst>
                    <a:ext uri="{9D8B030D-6E8A-4147-A177-3AD203B41FA5}">
                      <a16:colId xmlns:a16="http://schemas.microsoft.com/office/drawing/2014/main" val="2933617310"/>
                    </a:ext>
                  </a:extLst>
                </a:gridCol>
              </a:tblGrid>
              <a:tr h="516629">
                <a:tc rowSpan="2">
                  <a:txBody>
                    <a:bodyPr/>
                    <a:lstStyle/>
                    <a:p>
                      <a:pPr algn="ctr" rtl="0" fontAlgn="base"/>
                      <a:endParaRPr lang="en-US" sz="1600" b="1" i="0" u="sng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F8E6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8E6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ase"/>
                      <a:endParaRPr lang="en-US" sz="1800" b="0" i="0" dirty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F8E6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0E9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0E9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0E9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1634559"/>
                  </a:ext>
                </a:extLst>
              </a:tr>
              <a:tr h="7647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On or 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Off-Campus</a:t>
                      </a:r>
                      <a:endParaRPr lang="en-US" sz="1800" b="0" i="0" dirty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F8E6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0E9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Commuter  </a:t>
                      </a:r>
                      <a:endParaRPr lang="en-US" sz="18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(living with parent) </a:t>
                      </a:r>
                      <a:endParaRPr lang="en-US" sz="1800" b="0" i="0" dirty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B8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0E9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0361443"/>
                  </a:ext>
                </a:extLst>
              </a:tr>
              <a:tr h="449421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Tuition </a:t>
                      </a:r>
                      <a:endParaRPr lang="en-US" sz="1800" b="0" i="0" dirty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$53,600 </a:t>
                      </a:r>
                      <a:endParaRPr lang="en-US" sz="1800" b="0" i="0" dirty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$53,600 </a:t>
                      </a:r>
                      <a:endParaRPr lang="en-US" sz="1800" b="0" i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996671"/>
                  </a:ext>
                </a:extLst>
              </a:tr>
              <a:tr h="449421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SBA Fee/Exam Soft Fee </a:t>
                      </a:r>
                      <a:endParaRPr lang="en-US" sz="1800" b="0" i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180 </a:t>
                      </a:r>
                      <a:endParaRPr lang="en-US" sz="1800" b="0" i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180 </a:t>
                      </a:r>
                      <a:endParaRPr lang="en-US" sz="1800" b="0" i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2862699"/>
                  </a:ext>
                </a:extLst>
              </a:tr>
              <a:tr h="449421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Personal </a:t>
                      </a:r>
                      <a:endParaRPr lang="en-US" sz="1800" b="0" i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3,708 </a:t>
                      </a:r>
                      <a:endParaRPr lang="en-US" sz="1800" b="0" i="0" dirty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3,708 </a:t>
                      </a:r>
                      <a:endParaRPr lang="en-US" sz="1800" b="0" i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9033464"/>
                  </a:ext>
                </a:extLst>
              </a:tr>
              <a:tr h="449421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Transportation </a:t>
                      </a:r>
                      <a:endParaRPr lang="en-US" sz="1800" b="0" i="0" dirty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3,105 </a:t>
                      </a:r>
                      <a:endParaRPr lang="en-US" sz="1800" b="0" i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3,105 </a:t>
                      </a:r>
                      <a:endParaRPr lang="en-US" sz="1800" b="0" i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2437090"/>
                  </a:ext>
                </a:extLst>
              </a:tr>
              <a:tr h="449421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Room &amp; Board </a:t>
                      </a:r>
                      <a:endParaRPr lang="en-US" sz="1800" b="0" i="0" dirty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12,582 </a:t>
                      </a:r>
                      <a:endParaRPr lang="en-US" sz="1800" b="0" i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4,500 </a:t>
                      </a:r>
                      <a:endParaRPr lang="en-US" sz="1800" b="0" i="0" dirty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7826308"/>
                  </a:ext>
                </a:extLst>
              </a:tr>
              <a:tr h="449421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Books </a:t>
                      </a:r>
                      <a:endParaRPr lang="en-US" sz="1800" b="0" i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1,650 </a:t>
                      </a:r>
                      <a:endParaRPr lang="en-US" sz="1800" b="0" i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1,650 </a:t>
                      </a:r>
                      <a:endParaRPr lang="en-US" sz="1800" b="0" i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8330894"/>
                  </a:ext>
                </a:extLst>
              </a:tr>
              <a:tr h="449421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Loan Fees </a:t>
                      </a:r>
                      <a:endParaRPr lang="en-US" sz="1800" b="0" i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1,274 </a:t>
                      </a:r>
                      <a:endParaRPr lang="en-US" sz="1800" b="0" i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80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80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1,274 </a:t>
                      </a:r>
                      <a:endParaRPr lang="en-US" sz="1800" b="0" i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080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09E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09E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3607298"/>
                  </a:ext>
                </a:extLst>
              </a:tr>
              <a:tr h="449421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400" b="1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TOTAL</a:t>
                      </a:r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en-US" sz="1800" b="0" i="0" dirty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D8A0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8A0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8A0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76,099 </a:t>
                      </a:r>
                      <a:endParaRPr lang="en-US" sz="1800" b="0" i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D8A0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04A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80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04A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68,017 </a:t>
                      </a:r>
                      <a:endParaRPr lang="en-US" sz="1800" b="0" i="0" dirty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204A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49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09E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49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1552115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81000" y="6400800"/>
            <a:ext cx="83057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Tuition is based on number of credits (32) x 1,675.00/credit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509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760"/>
    </mc:Choice>
    <mc:Fallback xmlns="">
      <p:transition spd="slow" advTm="4576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09600"/>
            <a:ext cx="7793038" cy="1143000"/>
          </a:xfrm>
        </p:spPr>
        <p:txBody>
          <a:bodyPr/>
          <a:lstStyle/>
          <a:p>
            <a:pPr algn="ctr" eaLnBrk="1" hangingPunct="1"/>
            <a:r>
              <a:rPr lang="en-US" sz="4000" dirty="0" smtClean="0"/>
              <a:t>Cost Depends on </a:t>
            </a:r>
            <a:br>
              <a:rPr lang="en-US" sz="4000" dirty="0" smtClean="0"/>
            </a:br>
            <a:r>
              <a:rPr lang="en-US" sz="4000" dirty="0" smtClean="0"/>
              <a:t>Lifestyle Choices</a:t>
            </a:r>
          </a:p>
        </p:txBody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2400" b="1" dirty="0" smtClean="0">
              <a:solidFill>
                <a:srgbClr val="660033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2400" b="1" dirty="0" smtClean="0">
              <a:solidFill>
                <a:srgbClr val="660033"/>
              </a:solidFill>
            </a:endParaRPr>
          </a:p>
          <a:p>
            <a:pPr eaLnBrk="1" hangingPunct="1"/>
            <a:endParaRPr lang="en-US" dirty="0" smtClean="0"/>
          </a:p>
        </p:txBody>
      </p:sp>
      <p:sp>
        <p:nvSpPr>
          <p:cNvPr id="43012" name="Oval 4"/>
          <p:cNvSpPr>
            <a:spLocks noChangeArrowheads="1"/>
          </p:cNvSpPr>
          <p:nvPr/>
        </p:nvSpPr>
        <p:spPr bwMode="auto">
          <a:xfrm>
            <a:off x="1178011" y="2057400"/>
            <a:ext cx="2590800" cy="9144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/>
            <a:r>
              <a:rPr lang="en-US" sz="2400" b="1" dirty="0">
                <a:solidFill>
                  <a:srgbClr val="FFFF00"/>
                </a:solidFill>
              </a:rPr>
              <a:t>Tuition*</a:t>
            </a:r>
          </a:p>
        </p:txBody>
      </p:sp>
      <p:sp>
        <p:nvSpPr>
          <p:cNvPr id="43013" name="Oval 5"/>
          <p:cNvSpPr>
            <a:spLocks noChangeArrowheads="1"/>
          </p:cNvSpPr>
          <p:nvPr/>
        </p:nvSpPr>
        <p:spPr bwMode="auto">
          <a:xfrm>
            <a:off x="5867400" y="2057400"/>
            <a:ext cx="2590800" cy="9144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/>
            <a:r>
              <a:rPr lang="en-US" sz="2400" b="1" dirty="0">
                <a:solidFill>
                  <a:srgbClr val="FFFF00"/>
                </a:solidFill>
              </a:rPr>
              <a:t>Housing</a:t>
            </a:r>
            <a:endParaRPr lang="en-US" sz="2400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43014" name="Oval 6"/>
          <p:cNvSpPr>
            <a:spLocks noChangeArrowheads="1"/>
          </p:cNvSpPr>
          <p:nvPr/>
        </p:nvSpPr>
        <p:spPr bwMode="auto">
          <a:xfrm>
            <a:off x="1143000" y="3276600"/>
            <a:ext cx="2590800" cy="9144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/>
            <a:r>
              <a:rPr lang="en-US" sz="2400" b="1" dirty="0">
                <a:solidFill>
                  <a:srgbClr val="FFFF00"/>
                </a:solidFill>
              </a:rPr>
              <a:t>Food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43015" name="Oval 7"/>
          <p:cNvSpPr>
            <a:spLocks noChangeArrowheads="1"/>
          </p:cNvSpPr>
          <p:nvPr/>
        </p:nvSpPr>
        <p:spPr bwMode="auto">
          <a:xfrm>
            <a:off x="5867400" y="3200400"/>
            <a:ext cx="2590800" cy="9144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/>
            <a:r>
              <a:rPr lang="en-US" sz="2400" b="1" dirty="0">
                <a:solidFill>
                  <a:srgbClr val="FFFF00"/>
                </a:solidFill>
              </a:rPr>
              <a:t>Transportation</a:t>
            </a:r>
            <a:endParaRPr lang="en-US" sz="2400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43016" name="Oval 8"/>
          <p:cNvSpPr>
            <a:spLocks noChangeArrowheads="1"/>
          </p:cNvSpPr>
          <p:nvPr/>
        </p:nvSpPr>
        <p:spPr bwMode="auto">
          <a:xfrm>
            <a:off x="1066800" y="4343400"/>
            <a:ext cx="2743200" cy="9906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/>
            <a:r>
              <a:rPr lang="en-US" sz="2400" b="1" dirty="0">
                <a:solidFill>
                  <a:srgbClr val="FFFF00"/>
                </a:solidFill>
              </a:rPr>
              <a:t>Entertainment</a:t>
            </a:r>
            <a:endParaRPr lang="en-US" sz="2400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43017" name="Oval 9"/>
          <p:cNvSpPr>
            <a:spLocks noChangeArrowheads="1"/>
          </p:cNvSpPr>
          <p:nvPr/>
        </p:nvSpPr>
        <p:spPr bwMode="auto">
          <a:xfrm>
            <a:off x="5943600" y="4419600"/>
            <a:ext cx="2590800" cy="9144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/>
            <a:r>
              <a:rPr lang="en-US" sz="2400" b="1" dirty="0">
                <a:solidFill>
                  <a:srgbClr val="FFFF00"/>
                </a:solidFill>
              </a:rPr>
              <a:t>Miscellaneous</a:t>
            </a:r>
            <a:endParaRPr lang="en-US" sz="2400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43018" name="Oval 10"/>
          <p:cNvSpPr>
            <a:spLocks noChangeArrowheads="1"/>
          </p:cNvSpPr>
          <p:nvPr/>
        </p:nvSpPr>
        <p:spPr bwMode="auto">
          <a:xfrm>
            <a:off x="1143000" y="5562600"/>
            <a:ext cx="6781800" cy="990600"/>
          </a:xfrm>
          <a:prstGeom prst="ellipse">
            <a:avLst/>
          </a:prstGeom>
          <a:solidFill>
            <a:schemeClr val="bg1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r>
              <a:rPr lang="en-US" sz="24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*</a:t>
            </a:r>
            <a:r>
              <a:rPr lang="en-US" sz="16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Tuition is a fixed expense</a:t>
            </a:r>
            <a:endParaRPr lang="en-US" sz="1600" dirty="0">
              <a:solidFill>
                <a:schemeClr val="bg2">
                  <a:lumMod val="60000"/>
                  <a:lumOff val="40000"/>
                </a:schemeClr>
              </a:solidFill>
              <a:latin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advTm="1681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43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 animBg="1" autoUpdateAnimBg="0"/>
      <p:bldP spid="43013" grpId="0" animBg="1" autoUpdateAnimBg="0"/>
      <p:bldP spid="43014" grpId="0" animBg="1" autoUpdateAnimBg="0"/>
      <p:bldP spid="43015" grpId="0" animBg="1" autoUpdateAnimBg="0"/>
      <p:bldP spid="43016" grpId="0" animBg="1" autoUpdateAnimBg="0"/>
      <p:bldP spid="43017" grpId="0" animBg="1" autoUpdateAnimBg="0"/>
      <p:bldP spid="43018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93038" cy="1143000"/>
          </a:xfrm>
        </p:spPr>
        <p:txBody>
          <a:bodyPr/>
          <a:lstStyle/>
          <a:p>
            <a:pPr eaLnBrk="1" hangingPunct="1"/>
            <a:r>
              <a:rPr lang="en-US" sz="4000" b="1" dirty="0" smtClean="0"/>
              <a:t>The Big Question?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77724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dirty="0" smtClean="0">
                <a:latin typeface="+mj-lt"/>
              </a:rPr>
              <a:t>Which of YOUR financial resources are you using to pay for your education?</a:t>
            </a:r>
          </a:p>
          <a:p>
            <a:pPr eaLnBrk="1" hangingPunct="1">
              <a:buFont typeface="Wingdings" pitchFamily="2" charset="2"/>
              <a:buNone/>
            </a:pPr>
            <a:endParaRPr lang="en-US" sz="2400" dirty="0">
              <a:solidFill>
                <a:schemeClr val="bg2"/>
              </a:solidFill>
              <a:latin typeface="+mj-lt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folHlink"/>
              </a:buClr>
              <a:buFont typeface="Monotype Sorts" pitchFamily="2" charset="2"/>
              <a:buChar char="u"/>
            </a:pPr>
            <a:r>
              <a:rPr lang="en-US" sz="2800" b="1" dirty="0" smtClean="0">
                <a:solidFill>
                  <a:srgbClr val="0000CC"/>
                </a:solidFill>
              </a:rPr>
              <a:t>Savings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folHlink"/>
              </a:buClr>
              <a:buFont typeface="Monotype Sorts" pitchFamily="2" charset="2"/>
              <a:buChar char="u"/>
            </a:pPr>
            <a:r>
              <a:rPr lang="en-US" sz="2800" b="1" dirty="0" smtClean="0">
                <a:solidFill>
                  <a:srgbClr val="0000CC"/>
                </a:solidFill>
              </a:rPr>
              <a:t>In-school earnings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folHlink"/>
              </a:buClr>
              <a:buFont typeface="Monotype Sorts" pitchFamily="2" charset="2"/>
              <a:buChar char="u"/>
            </a:pPr>
            <a:r>
              <a:rPr lang="en-US" sz="2800" b="1" dirty="0" smtClean="0">
                <a:solidFill>
                  <a:schemeClr val="bg2"/>
                </a:solidFill>
              </a:rPr>
              <a:t>Future income = (Student Loans)</a:t>
            </a:r>
            <a:endParaRPr lang="en-US" sz="2800" dirty="0" smtClean="0">
              <a:solidFill>
                <a:schemeClr val="bg2"/>
              </a:solidFill>
              <a:latin typeface="+mj-lt"/>
            </a:endParaRPr>
          </a:p>
          <a:p>
            <a:pPr eaLnBrk="1" hangingPunct="1">
              <a:buFont typeface="Wingdings" pitchFamily="2" charset="2"/>
              <a:buNone/>
            </a:pPr>
            <a:endParaRPr lang="en-US" sz="2400" dirty="0" smtClean="0">
              <a:solidFill>
                <a:schemeClr val="bg2"/>
              </a:solidFill>
              <a:latin typeface="+mj-lt"/>
            </a:endParaRPr>
          </a:p>
        </p:txBody>
      </p:sp>
    </p:spTree>
  </p:cSld>
  <p:clrMapOvr>
    <a:masterClrMapping/>
  </p:clrMapOvr>
  <p:transition advTm="16816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Education Debt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81200"/>
            <a:ext cx="4419600" cy="4495800"/>
          </a:xfrm>
        </p:spPr>
        <p:txBody>
          <a:bodyPr/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sz="2400" dirty="0" smtClean="0">
                <a:latin typeface="Arial Black" pitchFamily="34" charset="0"/>
              </a:rPr>
              <a:t>Three Types</a:t>
            </a:r>
            <a:endParaRPr lang="en-US" sz="2800" dirty="0" smtClean="0">
              <a:latin typeface="Arial Black" pitchFamily="34" charset="0"/>
            </a:endParaRPr>
          </a:p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sz="2800" dirty="0" smtClean="0"/>
              <a:t>Federal Loans</a:t>
            </a:r>
          </a:p>
          <a:p>
            <a:pPr lvl="1"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sz="2400" dirty="0" smtClean="0"/>
              <a:t>Unsubsidized Direct (Stafford) Loans</a:t>
            </a:r>
          </a:p>
          <a:p>
            <a:pPr lvl="1"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sz="2400" dirty="0" smtClean="0"/>
              <a:t>Graduate Plus Loan</a:t>
            </a:r>
          </a:p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sz="2800" dirty="0" smtClean="0"/>
              <a:t>Institutional Loans</a:t>
            </a:r>
          </a:p>
          <a:p>
            <a:pPr lvl="1"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sz="2400" dirty="0" smtClean="0"/>
              <a:t>Merit Based – Widener Scholar Loan</a:t>
            </a:r>
          </a:p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sz="2800" dirty="0" smtClean="0"/>
              <a:t>Private Loans</a:t>
            </a:r>
          </a:p>
          <a:p>
            <a:pPr lvl="1" eaLnBrk="1" hangingPunct="1"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endParaRPr lang="en-US" sz="2400" dirty="0" smtClean="0"/>
          </a:p>
          <a:p>
            <a:pPr lvl="1" eaLnBrk="1" hangingPunct="1"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endParaRPr lang="en-US" sz="2400" dirty="0" smtClean="0"/>
          </a:p>
          <a:p>
            <a:pPr lvl="1" eaLnBrk="1" hangingPunct="1"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endParaRPr lang="en-US" sz="2400" dirty="0" smtClean="0"/>
          </a:p>
          <a:p>
            <a:pPr lvl="1" eaLnBrk="1" hangingPunct="1"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endParaRPr lang="en-US" sz="2400" dirty="0" smtClean="0"/>
          </a:p>
          <a:p>
            <a:pPr lvl="1" eaLnBrk="1" hangingPunct="1"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endParaRPr lang="en-US" sz="2400" dirty="0" smtClean="0"/>
          </a:p>
          <a:p>
            <a:pPr lvl="1" eaLnBrk="1" hangingPunct="1">
              <a:spcBef>
                <a:spcPct val="10000"/>
              </a:spcBef>
              <a:spcAft>
                <a:spcPct val="10000"/>
              </a:spcAft>
            </a:pPr>
            <a:endParaRPr lang="en-US" sz="2400" dirty="0" smtClean="0"/>
          </a:p>
        </p:txBody>
      </p:sp>
      <p:pic>
        <p:nvPicPr>
          <p:cNvPr id="22531" name="Picture 5" descr="57256"/>
          <p:cNvPicPr>
            <a:picLocks noGrp="1" noChangeAspect="1" noChangeArrowheads="1"/>
          </p:cNvPicPr>
          <p:nvPr>
            <p:ph type="chart"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740275" y="1981200"/>
            <a:ext cx="2963863" cy="3625850"/>
          </a:xfrm>
        </p:spPr>
      </p:pic>
    </p:spTree>
  </p:cSld>
  <p:clrMapOvr>
    <a:masterClrMapping/>
  </p:clrMapOvr>
  <p:transition advTm="22419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"/>
</p:tagLst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FD0A542356CB45BAC659172E42CEA0" ma:contentTypeVersion="6" ma:contentTypeDescription="Create a new document." ma:contentTypeScope="" ma:versionID="00a25ab800ce62f28479474989c69013">
  <xsd:schema xmlns:xsd="http://www.w3.org/2001/XMLSchema" xmlns:xs="http://www.w3.org/2001/XMLSchema" xmlns:p="http://schemas.microsoft.com/office/2006/metadata/properties" xmlns:ns2="5ef05c32-9a19-41bb-b433-b637d25968fd" xmlns:ns3="49f4832c-4ff4-4e70-9149-5482ae971a5e" targetNamespace="http://schemas.microsoft.com/office/2006/metadata/properties" ma:root="true" ma:fieldsID="443871dbd7f1d63715becc5fb50ad6be" ns2:_="" ns3:_="">
    <xsd:import namespace="5ef05c32-9a19-41bb-b433-b637d25968fd"/>
    <xsd:import namespace="49f4832c-4ff4-4e70-9149-5482ae971a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f05c32-9a19-41bb-b433-b637d25968f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f4832c-4ff4-4e70-9149-5482ae971a5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0813F7C-D488-439A-AC41-E21AF7591D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f05c32-9a19-41bb-b433-b637d25968fd"/>
    <ds:schemaRef ds:uri="49f4832c-4ff4-4e70-9149-5482ae971a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59E330F-3A64-4AD8-8DA4-CA5627A1442A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5ef05c32-9a19-41bb-b433-b637d25968fd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49f4832c-4ff4-4e70-9149-5482ae971a5e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4386B8D-BAA7-49D1-B380-8BAC1F8DC29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3389</TotalTime>
  <Words>1451</Words>
  <Application>Microsoft Office PowerPoint</Application>
  <PresentationFormat>On-screen Show (4:3)</PresentationFormat>
  <Paragraphs>214</Paragraphs>
  <Slides>25</Slides>
  <Notes>13</Notes>
  <HiddenSlides>3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Arial Black</vt:lpstr>
      <vt:lpstr>Monotype Sorts</vt:lpstr>
      <vt:lpstr>Times New Roman</vt:lpstr>
      <vt:lpstr>Wingdings</vt:lpstr>
      <vt:lpstr>Pixel</vt:lpstr>
      <vt:lpstr> Widener University   Delaware Law School </vt:lpstr>
      <vt:lpstr>       Orientation Session</vt:lpstr>
      <vt:lpstr>Agenda </vt:lpstr>
      <vt:lpstr>Why is this session important?</vt:lpstr>
      <vt:lpstr>Sources to pay for Law School</vt:lpstr>
      <vt:lpstr>Cost of Attendance  First Year Regular Division</vt:lpstr>
      <vt:lpstr>Cost Depends on  Lifestyle Choices</vt:lpstr>
      <vt:lpstr>The Big Question?</vt:lpstr>
      <vt:lpstr>Types Of Education Debt</vt:lpstr>
      <vt:lpstr>Federal Direct Unsubsidized Loan</vt:lpstr>
      <vt:lpstr>Federal GradPLUS Loan</vt:lpstr>
      <vt:lpstr>Private Loan Terms</vt:lpstr>
      <vt:lpstr>Federal Graduate Student Entrance Counseling   </vt:lpstr>
      <vt:lpstr>Enrollment Status Requirements for JD Students</vt:lpstr>
      <vt:lpstr>Strategies for Success  </vt:lpstr>
      <vt:lpstr>PowerPoint Presentation</vt:lpstr>
      <vt:lpstr>How do you obtain Federal Loans?</vt:lpstr>
      <vt:lpstr>Origination and Disbursement</vt:lpstr>
      <vt:lpstr>Refunds?</vt:lpstr>
      <vt:lpstr>What if…</vt:lpstr>
      <vt:lpstr>Cancelling or Reducing Loan Amounts</vt:lpstr>
      <vt:lpstr>Resources</vt:lpstr>
      <vt:lpstr>PowerPoint Presentation</vt:lpstr>
      <vt:lpstr>Enrollment Services Office Financial Aid &amp; Bursar - Summer</vt:lpstr>
      <vt:lpstr>Enrollment Services Office Financial Aid &amp; Bursar</vt:lpstr>
    </vt:vector>
  </TitlesOfParts>
  <Company>School of Law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Widener University School of Law</dc:title>
  <dc:creator>apd0002</dc:creator>
  <cp:lastModifiedBy>Eleanor Kelly</cp:lastModifiedBy>
  <cp:revision>183</cp:revision>
  <cp:lastPrinted>2017-06-05T22:09:07Z</cp:lastPrinted>
  <dcterms:created xsi:type="dcterms:W3CDTF">2002-04-08T14:18:14Z</dcterms:created>
  <dcterms:modified xsi:type="dcterms:W3CDTF">2020-08-17T15:53:18Z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0x01010058FD0A542356CB45BAC659172E42CEA0</vt:lpwstr>
  </property>
  <property fmtid="{D5CDD505-2E9C-101B-9397-08002B2CF9AE}" pid="3" name="Order">
    <vt:r8>9336200</vt:r8>
  </property>
</Properties>
</file>