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80D5F1-FCF8-4FB0-B974-5D17FBB8CF83}" type="datetimeFigureOut">
              <a:rPr lang="en-US" smtClean="0"/>
              <a:t>4/18/2016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7A25A3-D8B1-4997-8C17-7B2C4494A6D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A7A25A3-D8B1-4997-8C17-7B2C4494A6D4}"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ZA"/>
          </a:p>
        </p:txBody>
      </p:sp>
      <p:sp>
        <p:nvSpPr>
          <p:cNvPr id="4" name="Date Placeholder 3"/>
          <p:cNvSpPr>
            <a:spLocks noGrp="1"/>
          </p:cNvSpPr>
          <p:nvPr>
            <p:ph type="dt" sz="half" idx="10"/>
          </p:nvPr>
        </p:nvSpPr>
        <p:spPr/>
        <p:txBody>
          <a:bodyPr/>
          <a:lstStyle/>
          <a:p>
            <a:fld id="{9B8365BE-B8D1-8241-B522-EB97CEDA02B6}" type="datetimeFigureOut">
              <a:rPr lang="en-US" smtClean="0"/>
              <a:pPr/>
              <a:t>4/18/2016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1144236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4" name="Date Placeholder 3"/>
          <p:cNvSpPr>
            <a:spLocks noGrp="1"/>
          </p:cNvSpPr>
          <p:nvPr>
            <p:ph type="dt" sz="half" idx="10"/>
          </p:nvPr>
        </p:nvSpPr>
        <p:spPr/>
        <p:txBody>
          <a:bodyPr/>
          <a:lstStyle/>
          <a:p>
            <a:fld id="{9B8365BE-B8D1-8241-B522-EB97CEDA02B6}" type="datetimeFigureOut">
              <a:rPr lang="en-US" smtClean="0"/>
              <a:pPr/>
              <a:t>4/18/2016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2397637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4" name="Date Placeholder 3"/>
          <p:cNvSpPr>
            <a:spLocks noGrp="1"/>
          </p:cNvSpPr>
          <p:nvPr>
            <p:ph type="dt" sz="half" idx="10"/>
          </p:nvPr>
        </p:nvSpPr>
        <p:spPr/>
        <p:txBody>
          <a:bodyPr/>
          <a:lstStyle/>
          <a:p>
            <a:fld id="{9B8365BE-B8D1-8241-B522-EB97CEDA02B6}" type="datetimeFigureOut">
              <a:rPr lang="en-US" smtClean="0"/>
              <a:pPr/>
              <a:t>4/18/2016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356682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ZA"/>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4" name="Date Placeholder 3"/>
          <p:cNvSpPr>
            <a:spLocks noGrp="1"/>
          </p:cNvSpPr>
          <p:nvPr>
            <p:ph type="dt" sz="half" idx="10"/>
          </p:nvPr>
        </p:nvSpPr>
        <p:spPr/>
        <p:txBody>
          <a:bodyPr/>
          <a:lstStyle/>
          <a:p>
            <a:fld id="{9B8365BE-B8D1-8241-B522-EB97CEDA02B6}" type="datetimeFigureOut">
              <a:rPr lang="en-US" smtClean="0"/>
              <a:pPr/>
              <a:t>4/18/2016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408687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B8365BE-B8D1-8241-B522-EB97CEDA02B6}" type="datetimeFigureOut">
              <a:rPr lang="en-US" smtClean="0"/>
              <a:pPr/>
              <a:t>4/18/2016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1771127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5" name="Date Placeholder 4"/>
          <p:cNvSpPr>
            <a:spLocks noGrp="1"/>
          </p:cNvSpPr>
          <p:nvPr>
            <p:ph type="dt" sz="half" idx="10"/>
          </p:nvPr>
        </p:nvSpPr>
        <p:spPr/>
        <p:txBody>
          <a:bodyPr/>
          <a:lstStyle/>
          <a:p>
            <a:fld id="{9B8365BE-B8D1-8241-B522-EB97CEDA02B6}" type="datetimeFigureOut">
              <a:rPr lang="en-US" smtClean="0"/>
              <a:pPr/>
              <a:t>4/18/2016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122773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7" name="Date Placeholder 6"/>
          <p:cNvSpPr>
            <a:spLocks noGrp="1"/>
          </p:cNvSpPr>
          <p:nvPr>
            <p:ph type="dt" sz="half" idx="10"/>
          </p:nvPr>
        </p:nvSpPr>
        <p:spPr/>
        <p:txBody>
          <a:bodyPr/>
          <a:lstStyle/>
          <a:p>
            <a:fld id="{9B8365BE-B8D1-8241-B522-EB97CEDA02B6}" type="datetimeFigureOut">
              <a:rPr lang="en-US" smtClean="0"/>
              <a:pPr/>
              <a:t>4/18/2016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212934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ZA"/>
          </a:p>
        </p:txBody>
      </p:sp>
      <p:sp>
        <p:nvSpPr>
          <p:cNvPr id="3" name="Date Placeholder 2"/>
          <p:cNvSpPr>
            <a:spLocks noGrp="1"/>
          </p:cNvSpPr>
          <p:nvPr>
            <p:ph type="dt" sz="half" idx="10"/>
          </p:nvPr>
        </p:nvSpPr>
        <p:spPr/>
        <p:txBody>
          <a:bodyPr/>
          <a:lstStyle/>
          <a:p>
            <a:fld id="{9B8365BE-B8D1-8241-B522-EB97CEDA02B6}" type="datetimeFigureOut">
              <a:rPr lang="en-US" smtClean="0"/>
              <a:pPr/>
              <a:t>4/18/2016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25742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365BE-B8D1-8241-B522-EB97CEDA02B6}" type="datetimeFigureOut">
              <a:rPr lang="en-US" smtClean="0"/>
              <a:pPr/>
              <a:t>4/18/2016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3039738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B8365BE-B8D1-8241-B522-EB97CEDA02B6}" type="datetimeFigureOut">
              <a:rPr lang="en-US" smtClean="0"/>
              <a:pPr/>
              <a:t>4/18/2016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3365904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B8365BE-B8D1-8241-B522-EB97CEDA02B6}" type="datetimeFigureOut">
              <a:rPr lang="en-US" smtClean="0"/>
              <a:pPr/>
              <a:t>4/18/2016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372169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365BE-B8D1-8241-B522-EB97CEDA02B6}" type="datetimeFigureOut">
              <a:rPr lang="en-US" smtClean="0"/>
              <a:pPr/>
              <a:t>4/18/2016</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7509F-1981-5F40-B435-5673CCC026F4}" type="slidenum">
              <a:rPr lang="en-ZA" smtClean="0"/>
              <a:pPr/>
              <a:t>‹#›</a:t>
            </a:fld>
            <a:endParaRPr lang="en-ZA"/>
          </a:p>
        </p:txBody>
      </p:sp>
    </p:spTree>
    <p:extLst>
      <p:ext uri="{BB962C8B-B14F-4D97-AF65-F5344CB8AC3E}">
        <p14:creationId xmlns:p14="http://schemas.microsoft.com/office/powerpoint/2010/main" xmlns="" val="585774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aflii.org/za/cases/ZASCA/2013/20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aflii.org/za/cases/ZAKZDHC/2014/60.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aflii.org/za/cases/ZASCA/2014/184.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aflii.org/za/cases/ZAGPPHC/2015/1018.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aflii.org/za/cases/ZAGPPHC/2012/128.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aflii.org/za/cases/ZASCA/2014/131.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Remedies and Enforcement</a:t>
            </a:r>
            <a:endParaRPr lang="en-ZA" dirty="0"/>
          </a:p>
        </p:txBody>
      </p:sp>
      <p:sp>
        <p:nvSpPr>
          <p:cNvPr id="3" name="Subtitle 2"/>
          <p:cNvSpPr>
            <a:spLocks noGrp="1"/>
          </p:cNvSpPr>
          <p:nvPr>
            <p:ph type="subTitle" idx="1"/>
          </p:nvPr>
        </p:nvSpPr>
        <p:spPr/>
        <p:txBody>
          <a:bodyPr>
            <a:normAutofit fontScale="85000" lnSpcReduction="10000"/>
          </a:bodyPr>
          <a:lstStyle/>
          <a:p>
            <a:r>
              <a:rPr lang="en-ZA" dirty="0" smtClean="0"/>
              <a:t>Judicial Workshop on Environmental Rights</a:t>
            </a:r>
          </a:p>
          <a:p>
            <a:r>
              <a:rPr lang="en-ZA" dirty="0" smtClean="0"/>
              <a:t>Facilitated by Melanie Murcott, Senior Lecturer, University of Pretoria</a:t>
            </a:r>
          </a:p>
          <a:p>
            <a:r>
              <a:rPr lang="en-ZA" dirty="0" smtClean="0"/>
              <a:t>15 April 2016</a:t>
            </a:r>
            <a:endParaRPr lang="en-ZA" dirty="0"/>
          </a:p>
        </p:txBody>
      </p:sp>
    </p:spTree>
    <p:extLst>
      <p:ext uri="{BB962C8B-B14F-4D97-AF65-F5344CB8AC3E}">
        <p14:creationId xmlns:p14="http://schemas.microsoft.com/office/powerpoint/2010/main" xmlns="" val="76661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069699"/>
          </a:xfrm>
        </p:spPr>
        <p:txBody>
          <a:bodyPr>
            <a:normAutofit fontScale="90000"/>
          </a:bodyPr>
          <a:lstStyle/>
          <a:p>
            <a:r>
              <a:rPr lang="en-ZA" dirty="0" smtClean="0"/>
              <a:t>Court orders compelling industry to comply with administrative orders made in terms of environmental legislation</a:t>
            </a:r>
            <a:endParaRPr lang="en-ZA" dirty="0"/>
          </a:p>
        </p:txBody>
      </p:sp>
      <p:sp>
        <p:nvSpPr>
          <p:cNvPr id="3" name="Content Placeholder 2"/>
          <p:cNvSpPr>
            <a:spLocks noGrp="1"/>
          </p:cNvSpPr>
          <p:nvPr>
            <p:ph idx="1"/>
          </p:nvPr>
        </p:nvSpPr>
        <p:spPr>
          <a:xfrm>
            <a:off x="457200" y="3060662"/>
            <a:ext cx="8229600" cy="3065501"/>
          </a:xfrm>
        </p:spPr>
        <p:txBody>
          <a:bodyPr>
            <a:normAutofit fontScale="85000" lnSpcReduction="20000"/>
          </a:bodyPr>
          <a:lstStyle/>
          <a:p>
            <a:r>
              <a:rPr lang="en-ZA" i="1" dirty="0" smtClean="0"/>
              <a:t>Harmony Gold – </a:t>
            </a:r>
            <a:r>
              <a:rPr lang="en-ZA" dirty="0" smtClean="0"/>
              <a:t>2013 (Harmony Gold ordered to comply with a direction issued in terms of the National Water Act, directing it to take remedial measures to respond to water contamination from mining)</a:t>
            </a:r>
          </a:p>
          <a:p>
            <a:pPr lvl="1"/>
            <a:r>
              <a:rPr lang="en-ZA" i="1" dirty="0"/>
              <a:t>Harmony Gold Mining Company Ltd v Regional Director:Free State Department of Water Affairs and Others </a:t>
            </a:r>
            <a:r>
              <a:rPr lang="en-ZA" dirty="0"/>
              <a:t>(971/12) [2013] ZASCA 206; [2014] 1 All SA 553 (SCA); 2014 (3) SA 149 (SCA) (4 December 2013</a:t>
            </a:r>
            <a:r>
              <a:rPr lang="en-ZA" dirty="0" smtClean="0"/>
              <a:t>) (available at </a:t>
            </a:r>
            <a:r>
              <a:rPr lang="en-ZA" dirty="0" smtClean="0">
                <a:hlinkClick r:id="rId3"/>
              </a:rPr>
              <a:t>http://www.saflii.org/za/cases/ZASCA/2013/206.html</a:t>
            </a:r>
            <a:r>
              <a:rPr lang="en-ZA" dirty="0" smtClean="0"/>
              <a:t>) </a:t>
            </a:r>
            <a:endParaRPr lang="en-ZA" i="1" dirty="0"/>
          </a:p>
        </p:txBody>
      </p:sp>
    </p:spTree>
    <p:extLst>
      <p:ext uri="{BB962C8B-B14F-4D97-AF65-F5344CB8AC3E}">
        <p14:creationId xmlns:p14="http://schemas.microsoft.com/office/powerpoint/2010/main" xmlns="" val="1699462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Court orders compelling the state to take administrative measures</a:t>
            </a:r>
            <a:endParaRPr lang="en-ZA" dirty="0"/>
          </a:p>
        </p:txBody>
      </p:sp>
      <p:sp>
        <p:nvSpPr>
          <p:cNvPr id="3" name="Content Placeholder 2"/>
          <p:cNvSpPr>
            <a:spLocks noGrp="1"/>
          </p:cNvSpPr>
          <p:nvPr>
            <p:ph idx="1"/>
          </p:nvPr>
        </p:nvSpPr>
        <p:spPr>
          <a:xfrm>
            <a:off x="146531" y="1888493"/>
            <a:ext cx="8997469" cy="4656115"/>
          </a:xfrm>
        </p:spPr>
        <p:txBody>
          <a:bodyPr>
            <a:normAutofit fontScale="92500"/>
          </a:bodyPr>
          <a:lstStyle/>
          <a:p>
            <a:r>
              <a:rPr lang="en-ZA" dirty="0" smtClean="0"/>
              <a:t>Compelling the state to comply with its statutory duties to make plans to control and monitor alien and invasive species and to appoint the necessary people within 6 months (</a:t>
            </a:r>
            <a:r>
              <a:rPr lang="en-ZA" i="1" dirty="0" smtClean="0"/>
              <a:t>Kloof Conservancy –  </a:t>
            </a:r>
            <a:r>
              <a:rPr lang="en-ZA" dirty="0" smtClean="0"/>
              <a:t>2014 </a:t>
            </a:r>
            <a:r>
              <a:rPr lang="en-ZA" i="1" dirty="0" smtClean="0"/>
              <a:t>– </a:t>
            </a:r>
            <a:r>
              <a:rPr lang="en-ZA" dirty="0" smtClean="0"/>
              <a:t>regulations on alien and invasive species, one of the greatest threats to our biodiversity)</a:t>
            </a:r>
          </a:p>
          <a:p>
            <a:pPr lvl="1"/>
            <a:r>
              <a:rPr lang="en-ZA" i="1" dirty="0"/>
              <a:t>Kloof Conservancy v Government of the Republic of South Africa and Others</a:t>
            </a:r>
            <a:r>
              <a:rPr lang="en-ZA" dirty="0"/>
              <a:t> (12667/2012) [2014] ZAKZDHC 60 (22 October 2014</a:t>
            </a:r>
            <a:r>
              <a:rPr lang="en-ZA" dirty="0" smtClean="0"/>
              <a:t>) (available at </a:t>
            </a:r>
            <a:r>
              <a:rPr lang="en-ZA" dirty="0" smtClean="0">
                <a:hlinkClick r:id="rId3"/>
              </a:rPr>
              <a:t>http://www.saflii.org/za/cases/ZAKZDHC/2014/60.html</a:t>
            </a:r>
            <a:r>
              <a:rPr lang="en-ZA" dirty="0" smtClean="0"/>
              <a:t>) </a:t>
            </a:r>
          </a:p>
        </p:txBody>
      </p:sp>
    </p:spTree>
    <p:extLst>
      <p:ext uri="{BB962C8B-B14F-4D97-AF65-F5344CB8AC3E}">
        <p14:creationId xmlns:p14="http://schemas.microsoft.com/office/powerpoint/2010/main" xmlns="" val="4225131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Court orders compelling the state to take administrative measures</a:t>
            </a:r>
            <a:endParaRPr lang="en-ZA" dirty="0"/>
          </a:p>
        </p:txBody>
      </p:sp>
      <p:sp>
        <p:nvSpPr>
          <p:cNvPr id="3" name="Content Placeholder 2"/>
          <p:cNvSpPr>
            <a:spLocks noGrp="1"/>
          </p:cNvSpPr>
          <p:nvPr>
            <p:ph idx="1"/>
          </p:nvPr>
        </p:nvSpPr>
        <p:spPr>
          <a:xfrm>
            <a:off x="227939" y="1600200"/>
            <a:ext cx="8694228" cy="5074649"/>
          </a:xfrm>
        </p:spPr>
        <p:txBody>
          <a:bodyPr>
            <a:normAutofit fontScale="55000" lnSpcReduction="20000"/>
          </a:bodyPr>
          <a:lstStyle/>
          <a:p>
            <a:r>
              <a:rPr lang="en-ZA" sz="3600" dirty="0" smtClean="0"/>
              <a:t>Compelling the state to compel polluters to take remedial measures (</a:t>
            </a:r>
            <a:r>
              <a:rPr lang="en-ZA" sz="3600" i="1" dirty="0" smtClean="0"/>
              <a:t>Hichange – </a:t>
            </a:r>
            <a:r>
              <a:rPr lang="en-ZA" sz="3600" dirty="0" smtClean="0"/>
              <a:t>2004)</a:t>
            </a:r>
          </a:p>
          <a:p>
            <a:pPr marL="400050" lvl="1" indent="0">
              <a:buNone/>
            </a:pPr>
            <a:r>
              <a:rPr lang="en-ZA" sz="2900" dirty="0" smtClean="0"/>
              <a:t>In the light of all the aforegoing, Leach J ordered as follows:</a:t>
            </a:r>
          </a:p>
          <a:p>
            <a:pPr marL="400050" lvl="1" indent="0">
              <a:buNone/>
            </a:pPr>
            <a:r>
              <a:rPr lang="en-ZA" sz="3600" dirty="0" smtClean="0"/>
              <a:t>   1.   That the state respondent is to direct the polluter under s 28(4) of the National Environmental Management  I Act 107 of 1998 to investigate, evaluate and assess the impact of gases emitted from the first respondent's tannery at erf 516 Markman Township, Port Elizabeth and the effluent treatment plant there situate, to report thereon, and to take such further steps in terms of s 28(4)</a:t>
            </a:r>
            <a:r>
              <a:rPr lang="en-ZA" sz="3600" i="1" dirty="0" smtClean="0"/>
              <a:t>(b)</a:t>
            </a:r>
            <a:r>
              <a:rPr lang="en-ZA" sz="3600" dirty="0" smtClean="0"/>
              <a:t>, </a:t>
            </a:r>
            <a:r>
              <a:rPr lang="en-ZA" sz="3600" i="1" dirty="0" smtClean="0"/>
              <a:t>(c)</a:t>
            </a:r>
            <a:r>
              <a:rPr lang="en-ZA" sz="3600" dirty="0" smtClean="0"/>
              <a:t> or </a:t>
            </a:r>
            <a:r>
              <a:rPr lang="en-ZA" sz="3600" i="1" dirty="0" smtClean="0"/>
              <a:t>(d)</a:t>
            </a:r>
            <a:r>
              <a:rPr lang="en-ZA" sz="3600" dirty="0" smtClean="0"/>
              <a:t> as may be necessary in the light of the findings of such investigation, evaluation and assessment so as to ensure that:  </a:t>
            </a:r>
          </a:p>
          <a:p>
            <a:pPr marL="400050" lvl="1" indent="0">
              <a:buNone/>
            </a:pPr>
            <a:r>
              <a:rPr lang="en-ZA" sz="3600" dirty="0" smtClean="0"/>
              <a:t>      </a:t>
            </a:r>
            <a:r>
              <a:rPr lang="en-ZA" sz="3600" i="1" dirty="0" smtClean="0"/>
              <a:t>(a)</a:t>
            </a:r>
            <a:r>
              <a:rPr lang="en-ZA" sz="3600" dirty="0" smtClean="0"/>
              <a:t>   The polluter consistently complies with the registration certificate issued to it in terms of the Atmospheric Pollution Prevention Act of 1965;</a:t>
            </a:r>
          </a:p>
          <a:p>
            <a:pPr marL="400050" lvl="1" indent="0">
              <a:buNone/>
            </a:pPr>
            <a:r>
              <a:rPr lang="en-ZA" sz="3600" dirty="0" smtClean="0"/>
              <a:t>      </a:t>
            </a:r>
            <a:r>
              <a:rPr lang="en-ZA" sz="3600" i="1" dirty="0" smtClean="0"/>
              <a:t>(b)</a:t>
            </a:r>
            <a:r>
              <a:rPr lang="en-ZA" sz="3600" dirty="0" smtClean="0"/>
              <a:t>   The polluter consistently complies with the provisions of the National Environment Management Act 107 of 1998.  </a:t>
            </a:r>
          </a:p>
          <a:p>
            <a:pPr marL="400050" lvl="1" indent="0">
              <a:buNone/>
            </a:pPr>
            <a:r>
              <a:rPr lang="en-ZA" sz="3600" dirty="0" smtClean="0"/>
              <a:t>   2.   That the state respondent and polluter, jointly and severally, the one paying the other to be absolved, pay the applicant's costs of this application. That the applicant is to pay the costs of the second respondent up to the morning of 11 October 2001.</a:t>
            </a:r>
          </a:p>
          <a:p>
            <a:pPr marL="400050" lvl="1" indent="0">
              <a:buNone/>
            </a:pPr>
            <a:r>
              <a:rPr lang="en-ZA" sz="2500" b="1" i="1" dirty="0"/>
              <a:t>H</a:t>
            </a:r>
            <a:r>
              <a:rPr lang="en-ZA" sz="2500" b="1" i="1" dirty="0" smtClean="0"/>
              <a:t>ichange </a:t>
            </a:r>
            <a:r>
              <a:rPr lang="en-ZA" sz="2500" b="1" i="1" dirty="0"/>
              <a:t>I</a:t>
            </a:r>
            <a:r>
              <a:rPr lang="en-ZA" sz="2500" b="1" i="1" dirty="0" smtClean="0"/>
              <a:t>nvestments (Pty) Ltd v Cape </a:t>
            </a:r>
            <a:r>
              <a:rPr lang="en-ZA" sz="2500" b="1" i="1" dirty="0"/>
              <a:t>P</a:t>
            </a:r>
            <a:r>
              <a:rPr lang="en-ZA" sz="2500" b="1" i="1" dirty="0" smtClean="0"/>
              <a:t>roduce </a:t>
            </a:r>
            <a:r>
              <a:rPr lang="en-ZA" sz="2500" b="1" i="1" dirty="0"/>
              <a:t>C</a:t>
            </a:r>
            <a:r>
              <a:rPr lang="en-ZA" sz="2500" b="1" i="1" dirty="0" smtClean="0"/>
              <a:t>o (Pty) Ltd t/a Pelts Products and others </a:t>
            </a:r>
            <a:r>
              <a:rPr lang="en-ZA" sz="2500" b="1" dirty="0" smtClean="0"/>
              <a:t>2004 (2) SA 393 (E)</a:t>
            </a:r>
            <a:endParaRPr lang="en-ZA" sz="5100" dirty="0" smtClean="0"/>
          </a:p>
          <a:p>
            <a:pPr marL="0" indent="0">
              <a:buNone/>
            </a:pPr>
            <a:endParaRPr lang="en-ZA" dirty="0" smtClean="0"/>
          </a:p>
          <a:p>
            <a:endParaRPr lang="en-ZA" dirty="0"/>
          </a:p>
        </p:txBody>
      </p:sp>
    </p:spTree>
    <p:extLst>
      <p:ext uri="{BB962C8B-B14F-4D97-AF65-F5344CB8AC3E}">
        <p14:creationId xmlns:p14="http://schemas.microsoft.com/office/powerpoint/2010/main" xmlns="" val="3704821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Court orders for access to information</a:t>
            </a:r>
            <a:endParaRPr lang="en-ZA" dirty="0"/>
          </a:p>
        </p:txBody>
      </p:sp>
      <p:sp>
        <p:nvSpPr>
          <p:cNvPr id="3" name="Content Placeholder 2"/>
          <p:cNvSpPr>
            <a:spLocks noGrp="1"/>
          </p:cNvSpPr>
          <p:nvPr>
            <p:ph idx="1"/>
          </p:nvPr>
        </p:nvSpPr>
        <p:spPr/>
        <p:txBody>
          <a:bodyPr>
            <a:normAutofit fontScale="92500" lnSpcReduction="20000"/>
          </a:bodyPr>
          <a:lstStyle/>
          <a:p>
            <a:r>
              <a:rPr lang="en-ZA" i="1" dirty="0" smtClean="0"/>
              <a:t>Arcelor Mittal v Vaal Environmnetal Justice Alliance </a:t>
            </a:r>
            <a:r>
              <a:rPr lang="en-ZA" dirty="0" smtClean="0"/>
              <a:t>– 2014 </a:t>
            </a:r>
            <a:endParaRPr lang="en-ZA" i="1" dirty="0" smtClean="0"/>
          </a:p>
          <a:p>
            <a:pPr marL="0" indent="0">
              <a:buNone/>
            </a:pPr>
            <a:r>
              <a:rPr lang="en-ZA" i="1" dirty="0"/>
              <a:t>	</a:t>
            </a:r>
            <a:r>
              <a:rPr lang="en-ZA" dirty="0" smtClean="0"/>
              <a:t>Navsa JA</a:t>
            </a:r>
            <a:endParaRPr lang="en-ZA" i="1" dirty="0" smtClean="0"/>
          </a:p>
          <a:p>
            <a:pPr marL="800100" lvl="2" indent="0">
              <a:buNone/>
            </a:pPr>
            <a:r>
              <a:rPr lang="en-ZA" dirty="0" smtClean="0"/>
              <a:t>“Corporations operating within our borders, whether local or international, must be left in no doubt that in relation to the environment in circumstances such as those under discussion, there is no room for secrecy and that constitutional values will be enforced.”</a:t>
            </a:r>
          </a:p>
          <a:p>
            <a:pPr lvl="2" indent="-342900"/>
            <a:r>
              <a:rPr lang="en-ZA" i="1" dirty="0"/>
              <a:t>Company Secretary of Arcelormittal South Africa and Another v Vaal Environmental Justice Alliance </a:t>
            </a:r>
            <a:r>
              <a:rPr lang="en-ZA" dirty="0"/>
              <a:t>(69/2014) [2014] ZASCA 184; 2015 (1) SA 515 (SCA); [2015] 1 All SA 261 (SCA) (26 November 2014</a:t>
            </a:r>
            <a:r>
              <a:rPr lang="en-ZA" dirty="0" smtClean="0"/>
              <a:t>) (available at </a:t>
            </a:r>
            <a:r>
              <a:rPr lang="en-ZA" dirty="0" smtClean="0">
                <a:hlinkClick r:id="rId3"/>
              </a:rPr>
              <a:t>http://www.saflii.org/za/cases/ZASCA/2014/184.html</a:t>
            </a:r>
            <a:r>
              <a:rPr lang="en-ZA" dirty="0" smtClean="0"/>
              <a:t>) </a:t>
            </a:r>
            <a:endParaRPr lang="en-ZA" dirty="0"/>
          </a:p>
        </p:txBody>
      </p:sp>
    </p:spTree>
    <p:extLst>
      <p:ext uri="{BB962C8B-B14F-4D97-AF65-F5344CB8AC3E}">
        <p14:creationId xmlns:p14="http://schemas.microsoft.com/office/powerpoint/2010/main" xmlns="" val="816954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Court orders to review and set aside administrative decisions</a:t>
            </a:r>
            <a:endParaRPr lang="en-ZA" dirty="0"/>
          </a:p>
        </p:txBody>
      </p:sp>
      <p:sp>
        <p:nvSpPr>
          <p:cNvPr id="3" name="Content Placeholder 2"/>
          <p:cNvSpPr>
            <a:spLocks noGrp="1"/>
          </p:cNvSpPr>
          <p:nvPr>
            <p:ph idx="1"/>
          </p:nvPr>
        </p:nvSpPr>
        <p:spPr/>
        <p:txBody>
          <a:bodyPr/>
          <a:lstStyle/>
          <a:p>
            <a:r>
              <a:rPr lang="en-ZA" i="1" dirty="0" smtClean="0"/>
              <a:t>Kruger </a:t>
            </a:r>
            <a:r>
              <a:rPr lang="en-ZA" dirty="0" smtClean="0"/>
              <a:t>– 2015 </a:t>
            </a:r>
            <a:endParaRPr lang="en-ZA" i="1" dirty="0" smtClean="0"/>
          </a:p>
          <a:p>
            <a:pPr lvl="1"/>
            <a:r>
              <a:rPr lang="en-ZA" dirty="0" smtClean="0"/>
              <a:t>Order to review set aside the moratorium on rhino horn trade arising from a failure to comply with requirements of procedural fairness </a:t>
            </a:r>
          </a:p>
          <a:p>
            <a:pPr lvl="2"/>
            <a:r>
              <a:rPr lang="en-ZA" i="1" dirty="0"/>
              <a:t>Kruger and Another v Minister of Water And Environmental Affairs and Others </a:t>
            </a:r>
            <a:r>
              <a:rPr lang="en-ZA" dirty="0"/>
              <a:t>(57221/12) [2015] ZAGPPHC 1018; [2016] 1 All SA 565 (GP) (28 November </a:t>
            </a:r>
            <a:r>
              <a:rPr lang="en-ZA" dirty="0" smtClean="0"/>
              <a:t>2015) (available at </a:t>
            </a:r>
            <a:r>
              <a:rPr lang="en-ZA" dirty="0" smtClean="0">
                <a:hlinkClick r:id="rId3"/>
              </a:rPr>
              <a:t>http://www.saflii.org/za/cases/ZAGPPHC/2015/1018.html</a:t>
            </a:r>
            <a:r>
              <a:rPr lang="en-ZA" dirty="0" smtClean="0"/>
              <a:t>) </a:t>
            </a:r>
            <a:endParaRPr lang="en-ZA" dirty="0"/>
          </a:p>
        </p:txBody>
      </p:sp>
    </p:spTree>
    <p:extLst>
      <p:ext uri="{BB962C8B-B14F-4D97-AF65-F5344CB8AC3E}">
        <p14:creationId xmlns:p14="http://schemas.microsoft.com/office/powerpoint/2010/main" xmlns="" val="159638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Court orders to compel compliance with constitutional obligations</a:t>
            </a:r>
            <a:endParaRPr lang="en-ZA" dirty="0"/>
          </a:p>
        </p:txBody>
      </p:sp>
      <p:sp>
        <p:nvSpPr>
          <p:cNvPr id="3" name="Content Placeholder 2"/>
          <p:cNvSpPr>
            <a:spLocks noGrp="1"/>
          </p:cNvSpPr>
          <p:nvPr>
            <p:ph idx="1"/>
          </p:nvPr>
        </p:nvSpPr>
        <p:spPr>
          <a:xfrm>
            <a:off x="162813" y="1600200"/>
            <a:ext cx="8726791" cy="5074649"/>
          </a:xfrm>
        </p:spPr>
        <p:txBody>
          <a:bodyPr>
            <a:normAutofit fontScale="55000" lnSpcReduction="20000"/>
          </a:bodyPr>
          <a:lstStyle/>
          <a:p>
            <a:r>
              <a:rPr lang="en-ZA" sz="3600" i="1" dirty="0" smtClean="0"/>
              <a:t>Federation for Sustainable Environmnet v Minister of Water – </a:t>
            </a:r>
            <a:r>
              <a:rPr lang="en-ZA" sz="3600" dirty="0" smtClean="0"/>
              <a:t>2012</a:t>
            </a:r>
            <a:endParaRPr lang="en-ZA" sz="3600" i="1" dirty="0" smtClean="0"/>
          </a:p>
          <a:p>
            <a:pPr marL="0" indent="0">
              <a:buNone/>
            </a:pPr>
            <a:r>
              <a:rPr lang="en-ZA" sz="3600" dirty="0" smtClean="0"/>
              <a:t>Mavundla J:</a:t>
            </a:r>
          </a:p>
          <a:p>
            <a:r>
              <a:rPr lang="en-ZA" sz="3600" dirty="0" smtClean="0"/>
              <a:t>State was ordered </a:t>
            </a:r>
            <a:r>
              <a:rPr lang="en-ZA" sz="3600" dirty="0"/>
              <a:t>to provide temporary potable water in line with regulations 3(b) of the regulations relating to compulsory national standards and measures to conserve water (GN 509 in GG 22355 (8 June 2001)) to the residents of Silobela, Caropark and Carolina Town in Carolina, Mpumalanga within 72 hours of the order of this court; </a:t>
            </a:r>
          </a:p>
          <a:p>
            <a:r>
              <a:rPr lang="en-ZA" sz="3600" dirty="0" smtClean="0"/>
              <a:t>State was directed </a:t>
            </a:r>
            <a:r>
              <a:rPr lang="en-ZA" sz="3600" dirty="0"/>
              <a:t>to engage actively and meaningfully with the </a:t>
            </a:r>
            <a:r>
              <a:rPr lang="en-ZA" sz="3600" dirty="0" smtClean="0"/>
              <a:t>communities regarding</a:t>
            </a:r>
            <a:r>
              <a:rPr lang="en-ZA" sz="3600" dirty="0"/>
              <a:t>: </a:t>
            </a:r>
            <a:endParaRPr lang="en-ZA" sz="3600" dirty="0" smtClean="0"/>
          </a:p>
          <a:p>
            <a:pPr lvl="1"/>
            <a:r>
              <a:rPr lang="en-ZA" sz="2900" dirty="0" smtClean="0"/>
              <a:t>the </a:t>
            </a:r>
            <a:r>
              <a:rPr lang="en-ZA" sz="2900" dirty="0"/>
              <a:t>steps being taken to ensure that potable water can once again be supplied through the water supply services in </a:t>
            </a:r>
            <a:r>
              <a:rPr lang="en-ZA" sz="2900" dirty="0" smtClean="0"/>
              <a:t>Silobela</a:t>
            </a:r>
          </a:p>
          <a:p>
            <a:pPr lvl="1"/>
            <a:r>
              <a:rPr lang="en-ZA" sz="2900" dirty="0"/>
              <a:t>where, when, what volume, and how regularly temporary water will be made available in the interim; </a:t>
            </a:r>
            <a:endParaRPr lang="en-ZA" sz="2900" dirty="0" smtClean="0"/>
          </a:p>
          <a:p>
            <a:r>
              <a:rPr lang="en-ZA" sz="3600" dirty="0" smtClean="0"/>
              <a:t>State was ordered </a:t>
            </a:r>
            <a:r>
              <a:rPr lang="en-ZA" sz="3600" dirty="0"/>
              <a:t>to report to this court within one month of this court order as to the measures that have been taken to ensure that </a:t>
            </a:r>
            <a:r>
              <a:rPr lang="en-ZA" sz="3600" dirty="0" smtClean="0"/>
              <a:t>potable </a:t>
            </a:r>
            <a:r>
              <a:rPr lang="en-ZA" sz="3600" dirty="0"/>
              <a:t>water is supplied through the water services in Silobela, Caropark and Carolina Town in Carolina, </a:t>
            </a:r>
            <a:r>
              <a:rPr lang="en-ZA" sz="3600" dirty="0" smtClean="0"/>
              <a:t>Mpumalanga</a:t>
            </a:r>
          </a:p>
          <a:p>
            <a:pPr lvl="1"/>
            <a:r>
              <a:rPr lang="en-ZA" sz="2900" i="1" dirty="0"/>
              <a:t>Federation for Sustainable Environment and Others v Minister of Water Affairs and Others </a:t>
            </a:r>
            <a:r>
              <a:rPr lang="en-ZA" sz="2900" dirty="0"/>
              <a:t>(35672/12) [2012] ZAGPPHC 128 (10 July 2012</a:t>
            </a:r>
            <a:r>
              <a:rPr lang="en-ZA" sz="2900" dirty="0" smtClean="0"/>
              <a:t>) (available at </a:t>
            </a:r>
            <a:r>
              <a:rPr lang="en-ZA" sz="2900" dirty="0" smtClean="0">
                <a:hlinkClick r:id="rId3"/>
              </a:rPr>
              <a:t>http://www.saflii.org/za/cases/ZAGPPHC/2012/128.html</a:t>
            </a:r>
            <a:r>
              <a:rPr lang="en-ZA" sz="2900" dirty="0" smtClean="0"/>
              <a:t>)</a:t>
            </a:r>
          </a:p>
          <a:p>
            <a:endParaRPr lang="en-ZA" dirty="0" smtClean="0"/>
          </a:p>
          <a:p>
            <a:endParaRPr lang="en-ZA" i="1" dirty="0"/>
          </a:p>
        </p:txBody>
      </p:sp>
    </p:spTree>
    <p:extLst>
      <p:ext uri="{BB962C8B-B14F-4D97-AF65-F5344CB8AC3E}">
        <p14:creationId xmlns:p14="http://schemas.microsoft.com/office/powerpoint/2010/main" xmlns="" val="2588833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The imposition of criminal sanctions in terms of environmental legislation</a:t>
            </a:r>
            <a:endParaRPr lang="en-ZA" dirty="0"/>
          </a:p>
        </p:txBody>
      </p:sp>
      <p:sp>
        <p:nvSpPr>
          <p:cNvPr id="3" name="Content Placeholder 2"/>
          <p:cNvSpPr>
            <a:spLocks noGrp="1"/>
          </p:cNvSpPr>
          <p:nvPr>
            <p:ph idx="1"/>
          </p:nvPr>
        </p:nvSpPr>
        <p:spPr/>
        <p:txBody>
          <a:bodyPr>
            <a:normAutofit fontScale="77500" lnSpcReduction="20000"/>
          </a:bodyPr>
          <a:lstStyle/>
          <a:p>
            <a:r>
              <a:rPr lang="en-ZA" i="1" dirty="0" smtClean="0"/>
              <a:t>Lemthongthai – </a:t>
            </a:r>
            <a:r>
              <a:rPr lang="en-ZA" dirty="0" smtClean="0"/>
              <a:t>2014 (rhino horn trade </a:t>
            </a:r>
            <a:r>
              <a:rPr lang="en-ZA" i="1" dirty="0" smtClean="0"/>
              <a:t>– </a:t>
            </a:r>
            <a:r>
              <a:rPr lang="en-ZA" dirty="0" smtClean="0"/>
              <a:t>criminal conviction under biodiversity and customs and excise legislation and 30 year sentence in High Court by Tskoka J and reduced to 13 years in the SCA in respect of killing of 26 rhino)</a:t>
            </a:r>
          </a:p>
          <a:p>
            <a:pPr lvl="1"/>
            <a:r>
              <a:rPr lang="cs-CZ" i="1" dirty="0" err="1"/>
              <a:t>Lemthongthai</a:t>
            </a:r>
            <a:r>
              <a:rPr lang="cs-CZ" i="1" dirty="0"/>
              <a:t> v S </a:t>
            </a:r>
            <a:r>
              <a:rPr lang="cs-CZ" dirty="0"/>
              <a:t>(849/2013) [2014] ZASCA 131; 2015 (1) SACR 353 (SCA) (25 </a:t>
            </a:r>
            <a:r>
              <a:rPr lang="cs-CZ" dirty="0" err="1"/>
              <a:t>September</a:t>
            </a:r>
            <a:r>
              <a:rPr lang="cs-CZ" dirty="0"/>
              <a:t> 2014</a:t>
            </a:r>
            <a:r>
              <a:rPr lang="cs-CZ" dirty="0" smtClean="0"/>
              <a:t>) (</a:t>
            </a:r>
            <a:r>
              <a:rPr lang="cs-CZ" dirty="0" err="1" smtClean="0"/>
              <a:t>available</a:t>
            </a:r>
            <a:r>
              <a:rPr lang="cs-CZ" dirty="0" smtClean="0"/>
              <a:t> </a:t>
            </a:r>
            <a:r>
              <a:rPr lang="cs-CZ" dirty="0" err="1" smtClean="0"/>
              <a:t>at</a:t>
            </a:r>
            <a:r>
              <a:rPr lang="cs-CZ" dirty="0" smtClean="0"/>
              <a:t> </a:t>
            </a:r>
            <a:r>
              <a:rPr lang="cs-CZ" dirty="0" smtClean="0">
                <a:hlinkClick r:id="rId3"/>
              </a:rPr>
              <a:t>http://www.saflii.org/za/cases/ZASCA/2014/131.html</a:t>
            </a:r>
            <a:r>
              <a:rPr lang="cs-CZ" dirty="0" smtClean="0"/>
              <a:t>) </a:t>
            </a:r>
          </a:p>
          <a:p>
            <a:r>
              <a:rPr lang="en-ZA" i="1" dirty="0" smtClean="0"/>
              <a:t>Blue Platinum – </a:t>
            </a:r>
            <a:r>
              <a:rPr lang="en-ZA" dirty="0" smtClean="0"/>
              <a:t>2014 (statutory director criminal liability imposed under NEMA for environmental degradation caused by a mine  in the Magistrate’s Court)</a:t>
            </a:r>
          </a:p>
          <a:p>
            <a:pPr lvl="1"/>
            <a:r>
              <a:rPr lang="en-GB" i="1" dirty="0" smtClean="0"/>
              <a:t>S </a:t>
            </a:r>
            <a:r>
              <a:rPr lang="en-GB" i="1" dirty="0"/>
              <a:t>v Blue Platinum Ventures and </a:t>
            </a:r>
            <a:r>
              <a:rPr lang="en-GB" i="1" dirty="0" err="1" smtClean="0"/>
              <a:t>Matone</a:t>
            </a:r>
            <a:r>
              <a:rPr lang="en-GB" i="1" dirty="0" smtClean="0"/>
              <a:t>, </a:t>
            </a:r>
            <a:r>
              <a:rPr lang="en-GB" i="1" dirty="0"/>
              <a:t>Samuel </a:t>
            </a:r>
            <a:r>
              <a:rPr lang="en-GB" i="1" dirty="0" err="1"/>
              <a:t>Maponya</a:t>
            </a:r>
            <a:r>
              <a:rPr lang="en-GB" dirty="0"/>
              <a:t> </a:t>
            </a:r>
            <a:r>
              <a:rPr lang="en-ZA" cap="all" dirty="0"/>
              <a:t>(</a:t>
            </a:r>
            <a:r>
              <a:rPr lang="en-ZA" dirty="0"/>
              <a:t>Sentencing Proceedings: Unreported, Naphuno Regional Magistrates’ Court Case No. RN126/13 9 January 2014)</a:t>
            </a:r>
            <a:r>
              <a:rPr lang="en-GB" dirty="0"/>
              <a:t> </a:t>
            </a:r>
            <a:endParaRPr lang="en-ZA" i="1" dirty="0"/>
          </a:p>
        </p:txBody>
      </p:sp>
    </p:spTree>
    <p:extLst>
      <p:ext uri="{BB962C8B-B14F-4D97-AF65-F5344CB8AC3E}">
        <p14:creationId xmlns:p14="http://schemas.microsoft.com/office/powerpoint/2010/main" xmlns="" val="2913046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712</Words>
  <Application>Microsoft Office PowerPoint</Application>
  <PresentationFormat>On-screen Show (4:3)</PresentationFormat>
  <Paragraphs>49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Remedies and Enforcement</vt:lpstr>
      <vt:lpstr>Court orders compelling industry to comply with administrative orders made in terms of environmental legislation</vt:lpstr>
      <vt:lpstr>Court orders compelling the state to take administrative measures</vt:lpstr>
      <vt:lpstr>Court orders compelling the state to take administrative measures</vt:lpstr>
      <vt:lpstr>Court orders for access to information</vt:lpstr>
      <vt:lpstr>Court orders to review and set aside administrative decisions</vt:lpstr>
      <vt:lpstr>Court orders to compel compliance with constitutional obligations</vt:lpstr>
      <vt:lpstr>The imposition of criminal sanctions in terms of environmental legislation</vt:lpstr>
    </vt:vector>
  </TitlesOfParts>
  <Company>Melanie.Murcott@up.ac.za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Remedies</dc:title>
  <dc:creator>Melanie Murcott</dc:creator>
  <cp:lastModifiedBy>Erin Daly</cp:lastModifiedBy>
  <cp:revision>12</cp:revision>
  <dcterms:created xsi:type="dcterms:W3CDTF">2016-04-15T09:35:07Z</dcterms:created>
  <dcterms:modified xsi:type="dcterms:W3CDTF">2016-04-18T17:52:24Z</dcterms:modified>
</cp:coreProperties>
</file>